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64" r:id="rId2"/>
    <p:sldId id="334" r:id="rId3"/>
    <p:sldId id="286" r:id="rId4"/>
    <p:sldId id="287" r:id="rId5"/>
    <p:sldId id="288" r:id="rId6"/>
    <p:sldId id="289" r:id="rId7"/>
    <p:sldId id="290" r:id="rId8"/>
    <p:sldId id="291" r:id="rId9"/>
    <p:sldId id="292" r:id="rId10"/>
    <p:sldId id="265" r:id="rId11"/>
    <p:sldId id="317" r:id="rId12"/>
    <p:sldId id="318" r:id="rId13"/>
    <p:sldId id="319" r:id="rId14"/>
    <p:sldId id="294" r:id="rId15"/>
    <p:sldId id="320" r:id="rId16"/>
    <p:sldId id="321" r:id="rId17"/>
    <p:sldId id="329" r:id="rId18"/>
    <p:sldId id="322" r:id="rId19"/>
    <p:sldId id="323" r:id="rId20"/>
    <p:sldId id="303" r:id="rId21"/>
    <p:sldId id="332" r:id="rId22"/>
    <p:sldId id="310" r:id="rId23"/>
    <p:sldId id="305" r:id="rId24"/>
    <p:sldId id="311" r:id="rId25"/>
    <p:sldId id="312" r:id="rId26"/>
    <p:sldId id="315" r:id="rId27"/>
    <p:sldId id="330" r:id="rId28"/>
    <p:sldId id="306" r:id="rId29"/>
    <p:sldId id="316" r:id="rId30"/>
    <p:sldId id="308" r:id="rId31"/>
    <p:sldId id="309" r:id="rId32"/>
    <p:sldId id="313" r:id="rId33"/>
    <p:sldId id="314" r:id="rId34"/>
    <p:sldId id="324" r:id="rId35"/>
    <p:sldId id="325" r:id="rId36"/>
    <p:sldId id="326" r:id="rId37"/>
    <p:sldId id="327" r:id="rId38"/>
    <p:sldId id="328" r:id="rId39"/>
    <p:sldId id="281" r:id="rId40"/>
    <p:sldId id="331" r:id="rId4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50" autoAdjust="0"/>
    <p:restoredTop sz="94660"/>
  </p:normalViewPr>
  <p:slideViewPr>
    <p:cSldViewPr snapToGrid="0">
      <p:cViewPr varScale="1">
        <p:scale>
          <a:sx n="86" d="100"/>
          <a:sy n="86" d="100"/>
        </p:scale>
        <p:origin x="108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8A34DA-CE30-4B06-BDE1-2A2DD2140F7C}" type="doc">
      <dgm:prSet loTypeId="urn:microsoft.com/office/officeart/2005/8/layout/cycle8" loCatId="cycle" qsTypeId="urn:microsoft.com/office/officeart/2005/8/quickstyle/3d2" qsCatId="3D" csTypeId="urn:microsoft.com/office/officeart/2005/8/colors/colorful4" csCatId="colorful" phldr="1"/>
      <dgm:spPr/>
    </dgm:pt>
    <dgm:pt modelId="{84FD1BDD-E2E4-4EC8-9835-2F5DEC554E94}">
      <dgm:prSet phldrT="[Metin]"/>
      <dgm:spPr>
        <a:solidFill>
          <a:srgbClr val="FF0000"/>
        </a:solidFill>
      </dgm:spPr>
      <dgm:t>
        <a:bodyPr/>
        <a:lstStyle/>
        <a:p>
          <a:r>
            <a:rPr lang="tr-TR" dirty="0"/>
            <a:t>Geri Bildirim</a:t>
          </a:r>
        </a:p>
      </dgm:t>
    </dgm:pt>
    <dgm:pt modelId="{3E642A90-6DFA-40EB-9C4C-A0EB7F6B378E}" type="parTrans" cxnId="{36849DAD-9781-415B-BD00-075492FC281A}">
      <dgm:prSet/>
      <dgm:spPr/>
      <dgm:t>
        <a:bodyPr/>
        <a:lstStyle/>
        <a:p>
          <a:endParaRPr lang="tr-TR"/>
        </a:p>
      </dgm:t>
    </dgm:pt>
    <dgm:pt modelId="{B9139B97-20BD-4BE9-921C-0AEFAECAFDD6}" type="sibTrans" cxnId="{36849DAD-9781-415B-BD00-075492FC281A}">
      <dgm:prSet/>
      <dgm:spPr/>
      <dgm:t>
        <a:bodyPr/>
        <a:lstStyle/>
        <a:p>
          <a:endParaRPr lang="tr-TR"/>
        </a:p>
      </dgm:t>
    </dgm:pt>
    <dgm:pt modelId="{D23B23A1-77D8-4403-AA72-4FCD6F9BD6DC}">
      <dgm:prSet phldrT="[Metin]"/>
      <dgm:spPr/>
      <dgm:t>
        <a:bodyPr/>
        <a:lstStyle/>
        <a:p>
          <a:r>
            <a:rPr lang="tr-TR" dirty="0"/>
            <a:t>Raporlama Süreci/ Telafi ve Destekleme</a:t>
          </a:r>
        </a:p>
      </dgm:t>
    </dgm:pt>
    <dgm:pt modelId="{D435AD29-439E-44CE-B4F1-C147682208D8}" type="parTrans" cxnId="{39479117-6D45-4EAC-A6C1-1581EEF561F6}">
      <dgm:prSet/>
      <dgm:spPr/>
      <dgm:t>
        <a:bodyPr/>
        <a:lstStyle/>
        <a:p>
          <a:endParaRPr lang="tr-TR"/>
        </a:p>
      </dgm:t>
    </dgm:pt>
    <dgm:pt modelId="{765642BA-CD00-4701-9507-2CEB48B50F8C}" type="sibTrans" cxnId="{39479117-6D45-4EAC-A6C1-1581EEF561F6}">
      <dgm:prSet/>
      <dgm:spPr/>
      <dgm:t>
        <a:bodyPr/>
        <a:lstStyle/>
        <a:p>
          <a:endParaRPr lang="tr-TR"/>
        </a:p>
      </dgm:t>
    </dgm:pt>
    <dgm:pt modelId="{953F456A-C5F7-41E3-9213-660AADAB1876}">
      <dgm:prSet phldrT="[Metin]"/>
      <dgm:spPr/>
      <dgm:t>
        <a:bodyPr/>
        <a:lstStyle/>
        <a:p>
          <a:r>
            <a:rPr lang="tr-TR" dirty="0"/>
            <a:t>Öğrenme Eksikliklerinin tespit edilmesi</a:t>
          </a:r>
        </a:p>
      </dgm:t>
    </dgm:pt>
    <dgm:pt modelId="{1088056B-8666-4F00-B3CA-86AAB5DE6EB5}" type="parTrans" cxnId="{EAC565C3-DE30-458A-9946-3A4CF1862465}">
      <dgm:prSet/>
      <dgm:spPr/>
      <dgm:t>
        <a:bodyPr/>
        <a:lstStyle/>
        <a:p>
          <a:endParaRPr lang="tr-TR"/>
        </a:p>
      </dgm:t>
    </dgm:pt>
    <dgm:pt modelId="{57974E48-09D6-44A6-8865-EB5E451746D4}" type="sibTrans" cxnId="{EAC565C3-DE30-458A-9946-3A4CF1862465}">
      <dgm:prSet/>
      <dgm:spPr/>
      <dgm:t>
        <a:bodyPr/>
        <a:lstStyle/>
        <a:p>
          <a:endParaRPr lang="tr-TR"/>
        </a:p>
      </dgm:t>
    </dgm:pt>
    <dgm:pt modelId="{197834FA-9CC0-4EA1-8768-EBFBFDF2CCC3}" type="pres">
      <dgm:prSet presAssocID="{048A34DA-CE30-4B06-BDE1-2A2DD2140F7C}" presName="compositeShape" presStyleCnt="0">
        <dgm:presLayoutVars>
          <dgm:chMax val="7"/>
          <dgm:dir/>
          <dgm:resizeHandles val="exact"/>
        </dgm:presLayoutVars>
      </dgm:prSet>
      <dgm:spPr/>
    </dgm:pt>
    <dgm:pt modelId="{AE8D73AC-315D-4276-9A50-87F1AE8B550D}" type="pres">
      <dgm:prSet presAssocID="{048A34DA-CE30-4B06-BDE1-2A2DD2140F7C}" presName="wedge1" presStyleLbl="node1" presStyleIdx="0" presStyleCnt="3"/>
      <dgm:spPr/>
      <dgm:t>
        <a:bodyPr/>
        <a:lstStyle/>
        <a:p>
          <a:endParaRPr lang="tr-TR"/>
        </a:p>
      </dgm:t>
    </dgm:pt>
    <dgm:pt modelId="{7CB6BE42-A6A4-4FD1-AF7A-F51BA3FF4B20}" type="pres">
      <dgm:prSet presAssocID="{048A34DA-CE30-4B06-BDE1-2A2DD2140F7C}" presName="dummy1a" presStyleCnt="0"/>
      <dgm:spPr/>
    </dgm:pt>
    <dgm:pt modelId="{EF955D99-1550-44A2-8F25-BEC9C19F4E29}" type="pres">
      <dgm:prSet presAssocID="{048A34DA-CE30-4B06-BDE1-2A2DD2140F7C}" presName="dummy1b" presStyleCnt="0"/>
      <dgm:spPr/>
    </dgm:pt>
    <dgm:pt modelId="{7A12488D-E4BA-4D9A-8858-00B28D555AB5}" type="pres">
      <dgm:prSet presAssocID="{048A34DA-CE30-4B06-BDE1-2A2DD2140F7C}" presName="wedge1Tx" presStyleLbl="node1" presStyleIdx="0" presStyleCnt="3">
        <dgm:presLayoutVars>
          <dgm:chMax val="0"/>
          <dgm:chPref val="0"/>
          <dgm:bulletEnabled val="1"/>
        </dgm:presLayoutVars>
      </dgm:prSet>
      <dgm:spPr/>
      <dgm:t>
        <a:bodyPr/>
        <a:lstStyle/>
        <a:p>
          <a:endParaRPr lang="tr-TR"/>
        </a:p>
      </dgm:t>
    </dgm:pt>
    <dgm:pt modelId="{20739E57-6A7F-4463-BAAA-862A8C675161}" type="pres">
      <dgm:prSet presAssocID="{048A34DA-CE30-4B06-BDE1-2A2DD2140F7C}" presName="wedge2" presStyleLbl="node1" presStyleIdx="1" presStyleCnt="3"/>
      <dgm:spPr/>
      <dgm:t>
        <a:bodyPr/>
        <a:lstStyle/>
        <a:p>
          <a:endParaRPr lang="tr-TR"/>
        </a:p>
      </dgm:t>
    </dgm:pt>
    <dgm:pt modelId="{3ADAD930-E9EA-46D3-A842-191A8B9D811C}" type="pres">
      <dgm:prSet presAssocID="{048A34DA-CE30-4B06-BDE1-2A2DD2140F7C}" presName="dummy2a" presStyleCnt="0"/>
      <dgm:spPr/>
    </dgm:pt>
    <dgm:pt modelId="{4D58DB5A-E83F-4A48-A783-1B8B7CCA8510}" type="pres">
      <dgm:prSet presAssocID="{048A34DA-CE30-4B06-BDE1-2A2DD2140F7C}" presName="dummy2b" presStyleCnt="0"/>
      <dgm:spPr/>
    </dgm:pt>
    <dgm:pt modelId="{55373F10-1079-4086-AEBA-5DF07974AD3A}" type="pres">
      <dgm:prSet presAssocID="{048A34DA-CE30-4B06-BDE1-2A2DD2140F7C}" presName="wedge2Tx" presStyleLbl="node1" presStyleIdx="1" presStyleCnt="3">
        <dgm:presLayoutVars>
          <dgm:chMax val="0"/>
          <dgm:chPref val="0"/>
          <dgm:bulletEnabled val="1"/>
        </dgm:presLayoutVars>
      </dgm:prSet>
      <dgm:spPr/>
      <dgm:t>
        <a:bodyPr/>
        <a:lstStyle/>
        <a:p>
          <a:endParaRPr lang="tr-TR"/>
        </a:p>
      </dgm:t>
    </dgm:pt>
    <dgm:pt modelId="{485A92DB-D416-4FFB-A386-F05D0AC76D3B}" type="pres">
      <dgm:prSet presAssocID="{048A34DA-CE30-4B06-BDE1-2A2DD2140F7C}" presName="wedge3" presStyleLbl="node1" presStyleIdx="2" presStyleCnt="3"/>
      <dgm:spPr/>
      <dgm:t>
        <a:bodyPr/>
        <a:lstStyle/>
        <a:p>
          <a:endParaRPr lang="tr-TR"/>
        </a:p>
      </dgm:t>
    </dgm:pt>
    <dgm:pt modelId="{00991FCC-0165-495C-891A-EBB446DE2405}" type="pres">
      <dgm:prSet presAssocID="{048A34DA-CE30-4B06-BDE1-2A2DD2140F7C}" presName="dummy3a" presStyleCnt="0"/>
      <dgm:spPr/>
    </dgm:pt>
    <dgm:pt modelId="{EB1AE74E-79CA-4019-A0D0-011EA5336F06}" type="pres">
      <dgm:prSet presAssocID="{048A34DA-CE30-4B06-BDE1-2A2DD2140F7C}" presName="dummy3b" presStyleCnt="0"/>
      <dgm:spPr/>
    </dgm:pt>
    <dgm:pt modelId="{4EF36553-0336-48D2-A533-BA870189D3E3}" type="pres">
      <dgm:prSet presAssocID="{048A34DA-CE30-4B06-BDE1-2A2DD2140F7C}" presName="wedge3Tx" presStyleLbl="node1" presStyleIdx="2" presStyleCnt="3">
        <dgm:presLayoutVars>
          <dgm:chMax val="0"/>
          <dgm:chPref val="0"/>
          <dgm:bulletEnabled val="1"/>
        </dgm:presLayoutVars>
      </dgm:prSet>
      <dgm:spPr/>
      <dgm:t>
        <a:bodyPr/>
        <a:lstStyle/>
        <a:p>
          <a:endParaRPr lang="tr-TR"/>
        </a:p>
      </dgm:t>
    </dgm:pt>
    <dgm:pt modelId="{8A2229C2-86EB-4DB1-AFDD-4303FF35333A}" type="pres">
      <dgm:prSet presAssocID="{B9139B97-20BD-4BE9-921C-0AEFAECAFDD6}" presName="arrowWedge1" presStyleLbl="fgSibTrans2D1" presStyleIdx="0" presStyleCnt="3"/>
      <dgm:spPr>
        <a:solidFill>
          <a:srgbClr val="B4DFFF"/>
        </a:solidFill>
        <a:ln>
          <a:solidFill>
            <a:srgbClr val="4DC6E3"/>
          </a:solidFill>
        </a:ln>
      </dgm:spPr>
    </dgm:pt>
    <dgm:pt modelId="{1ECC64B1-F2CC-4106-856B-561BA0313342}" type="pres">
      <dgm:prSet presAssocID="{765642BA-CD00-4701-9507-2CEB48B50F8C}" presName="arrowWedge2" presStyleLbl="fgSibTrans2D1" presStyleIdx="1" presStyleCnt="3"/>
      <dgm:spPr>
        <a:solidFill>
          <a:srgbClr val="B4DFFF"/>
        </a:solidFill>
      </dgm:spPr>
    </dgm:pt>
    <dgm:pt modelId="{74E9E116-6662-4B74-A92F-554B66D647BB}" type="pres">
      <dgm:prSet presAssocID="{57974E48-09D6-44A6-8865-EB5E451746D4}" presName="arrowWedge3" presStyleLbl="fgSibTrans2D1" presStyleIdx="2" presStyleCnt="3"/>
      <dgm:spPr>
        <a:solidFill>
          <a:srgbClr val="B4DFFF"/>
        </a:solidFill>
      </dgm:spPr>
    </dgm:pt>
  </dgm:ptLst>
  <dgm:cxnLst>
    <dgm:cxn modelId="{83A7D72A-31FE-4FFC-B64B-D99ABF5F86E4}" type="presOf" srcId="{953F456A-C5F7-41E3-9213-660AADAB1876}" destId="{485A92DB-D416-4FFB-A386-F05D0AC76D3B}" srcOrd="0" destOrd="0" presId="urn:microsoft.com/office/officeart/2005/8/layout/cycle8"/>
    <dgm:cxn modelId="{6538C72F-2685-4B16-B6FF-742CAF335CCC}" type="presOf" srcId="{D23B23A1-77D8-4403-AA72-4FCD6F9BD6DC}" destId="{20739E57-6A7F-4463-BAAA-862A8C675161}" srcOrd="0" destOrd="0" presId="urn:microsoft.com/office/officeart/2005/8/layout/cycle8"/>
    <dgm:cxn modelId="{F89A2F8F-E770-402F-BD4C-5ECCFCD20233}" type="presOf" srcId="{953F456A-C5F7-41E3-9213-660AADAB1876}" destId="{4EF36553-0336-48D2-A533-BA870189D3E3}" srcOrd="1" destOrd="0" presId="urn:microsoft.com/office/officeart/2005/8/layout/cycle8"/>
    <dgm:cxn modelId="{9F867C61-06B2-4F77-9B2D-34A3A3D10519}" type="presOf" srcId="{84FD1BDD-E2E4-4EC8-9835-2F5DEC554E94}" destId="{AE8D73AC-315D-4276-9A50-87F1AE8B550D}" srcOrd="0" destOrd="0" presId="urn:microsoft.com/office/officeart/2005/8/layout/cycle8"/>
    <dgm:cxn modelId="{DB82EDE2-5542-44EF-8BFE-562BAE2984BA}" type="presOf" srcId="{048A34DA-CE30-4B06-BDE1-2A2DD2140F7C}" destId="{197834FA-9CC0-4EA1-8768-EBFBFDF2CCC3}" srcOrd="0" destOrd="0" presId="urn:microsoft.com/office/officeart/2005/8/layout/cycle8"/>
    <dgm:cxn modelId="{EAC565C3-DE30-458A-9946-3A4CF1862465}" srcId="{048A34DA-CE30-4B06-BDE1-2A2DD2140F7C}" destId="{953F456A-C5F7-41E3-9213-660AADAB1876}" srcOrd="2" destOrd="0" parTransId="{1088056B-8666-4F00-B3CA-86AAB5DE6EB5}" sibTransId="{57974E48-09D6-44A6-8865-EB5E451746D4}"/>
    <dgm:cxn modelId="{229ECC4D-7538-441E-B388-F9DAE1F0D024}" type="presOf" srcId="{D23B23A1-77D8-4403-AA72-4FCD6F9BD6DC}" destId="{55373F10-1079-4086-AEBA-5DF07974AD3A}" srcOrd="1" destOrd="0" presId="urn:microsoft.com/office/officeart/2005/8/layout/cycle8"/>
    <dgm:cxn modelId="{39479117-6D45-4EAC-A6C1-1581EEF561F6}" srcId="{048A34DA-CE30-4B06-BDE1-2A2DD2140F7C}" destId="{D23B23A1-77D8-4403-AA72-4FCD6F9BD6DC}" srcOrd="1" destOrd="0" parTransId="{D435AD29-439E-44CE-B4F1-C147682208D8}" sibTransId="{765642BA-CD00-4701-9507-2CEB48B50F8C}"/>
    <dgm:cxn modelId="{36849DAD-9781-415B-BD00-075492FC281A}" srcId="{048A34DA-CE30-4B06-BDE1-2A2DD2140F7C}" destId="{84FD1BDD-E2E4-4EC8-9835-2F5DEC554E94}" srcOrd="0" destOrd="0" parTransId="{3E642A90-6DFA-40EB-9C4C-A0EB7F6B378E}" sibTransId="{B9139B97-20BD-4BE9-921C-0AEFAECAFDD6}"/>
    <dgm:cxn modelId="{AAA606BF-8A8F-4641-8C6B-1ED0690A694E}" type="presOf" srcId="{84FD1BDD-E2E4-4EC8-9835-2F5DEC554E94}" destId="{7A12488D-E4BA-4D9A-8858-00B28D555AB5}" srcOrd="1" destOrd="0" presId="urn:microsoft.com/office/officeart/2005/8/layout/cycle8"/>
    <dgm:cxn modelId="{E0868357-E5AB-4152-8B48-580A6D136046}" type="presParOf" srcId="{197834FA-9CC0-4EA1-8768-EBFBFDF2CCC3}" destId="{AE8D73AC-315D-4276-9A50-87F1AE8B550D}" srcOrd="0" destOrd="0" presId="urn:microsoft.com/office/officeart/2005/8/layout/cycle8"/>
    <dgm:cxn modelId="{33969A4B-3F87-41D2-AEA5-E5FEA2815156}" type="presParOf" srcId="{197834FA-9CC0-4EA1-8768-EBFBFDF2CCC3}" destId="{7CB6BE42-A6A4-4FD1-AF7A-F51BA3FF4B20}" srcOrd="1" destOrd="0" presId="urn:microsoft.com/office/officeart/2005/8/layout/cycle8"/>
    <dgm:cxn modelId="{ABB01E69-6C31-4879-86B2-D8F7F5B42E87}" type="presParOf" srcId="{197834FA-9CC0-4EA1-8768-EBFBFDF2CCC3}" destId="{EF955D99-1550-44A2-8F25-BEC9C19F4E29}" srcOrd="2" destOrd="0" presId="urn:microsoft.com/office/officeart/2005/8/layout/cycle8"/>
    <dgm:cxn modelId="{F4A93407-E930-4D9B-9328-4AA13D09B5B9}" type="presParOf" srcId="{197834FA-9CC0-4EA1-8768-EBFBFDF2CCC3}" destId="{7A12488D-E4BA-4D9A-8858-00B28D555AB5}" srcOrd="3" destOrd="0" presId="urn:microsoft.com/office/officeart/2005/8/layout/cycle8"/>
    <dgm:cxn modelId="{B1DB1571-3B0B-4665-8FF6-602A7F603C4B}" type="presParOf" srcId="{197834FA-9CC0-4EA1-8768-EBFBFDF2CCC3}" destId="{20739E57-6A7F-4463-BAAA-862A8C675161}" srcOrd="4" destOrd="0" presId="urn:microsoft.com/office/officeart/2005/8/layout/cycle8"/>
    <dgm:cxn modelId="{C3B09373-F3F1-4010-9CDF-7484C79FCFA9}" type="presParOf" srcId="{197834FA-9CC0-4EA1-8768-EBFBFDF2CCC3}" destId="{3ADAD930-E9EA-46D3-A842-191A8B9D811C}" srcOrd="5" destOrd="0" presId="urn:microsoft.com/office/officeart/2005/8/layout/cycle8"/>
    <dgm:cxn modelId="{67D4CC77-BCA5-4E8B-8AF5-2EF785FA0D88}" type="presParOf" srcId="{197834FA-9CC0-4EA1-8768-EBFBFDF2CCC3}" destId="{4D58DB5A-E83F-4A48-A783-1B8B7CCA8510}" srcOrd="6" destOrd="0" presId="urn:microsoft.com/office/officeart/2005/8/layout/cycle8"/>
    <dgm:cxn modelId="{DA98F765-7508-4230-B2FF-676A6F6738D0}" type="presParOf" srcId="{197834FA-9CC0-4EA1-8768-EBFBFDF2CCC3}" destId="{55373F10-1079-4086-AEBA-5DF07974AD3A}" srcOrd="7" destOrd="0" presId="urn:microsoft.com/office/officeart/2005/8/layout/cycle8"/>
    <dgm:cxn modelId="{134B208B-8131-4A26-8E00-1732C5811F1A}" type="presParOf" srcId="{197834FA-9CC0-4EA1-8768-EBFBFDF2CCC3}" destId="{485A92DB-D416-4FFB-A386-F05D0AC76D3B}" srcOrd="8" destOrd="0" presId="urn:microsoft.com/office/officeart/2005/8/layout/cycle8"/>
    <dgm:cxn modelId="{71C8695E-08DA-465E-90E7-7B35475FACC3}" type="presParOf" srcId="{197834FA-9CC0-4EA1-8768-EBFBFDF2CCC3}" destId="{00991FCC-0165-495C-891A-EBB446DE2405}" srcOrd="9" destOrd="0" presId="urn:microsoft.com/office/officeart/2005/8/layout/cycle8"/>
    <dgm:cxn modelId="{E062958A-D819-4AA6-8CEE-5E9A6A492288}" type="presParOf" srcId="{197834FA-9CC0-4EA1-8768-EBFBFDF2CCC3}" destId="{EB1AE74E-79CA-4019-A0D0-011EA5336F06}" srcOrd="10" destOrd="0" presId="urn:microsoft.com/office/officeart/2005/8/layout/cycle8"/>
    <dgm:cxn modelId="{0C203E41-196F-4751-9E5D-4700D68B398E}" type="presParOf" srcId="{197834FA-9CC0-4EA1-8768-EBFBFDF2CCC3}" destId="{4EF36553-0336-48D2-A533-BA870189D3E3}" srcOrd="11" destOrd="0" presId="urn:microsoft.com/office/officeart/2005/8/layout/cycle8"/>
    <dgm:cxn modelId="{C3511BFB-316B-4F54-9810-0F60C0066813}" type="presParOf" srcId="{197834FA-9CC0-4EA1-8768-EBFBFDF2CCC3}" destId="{8A2229C2-86EB-4DB1-AFDD-4303FF35333A}" srcOrd="12" destOrd="0" presId="urn:microsoft.com/office/officeart/2005/8/layout/cycle8"/>
    <dgm:cxn modelId="{C3ECBEF5-52B8-43F3-8CA9-E7EEEB23A8CB}" type="presParOf" srcId="{197834FA-9CC0-4EA1-8768-EBFBFDF2CCC3}" destId="{1ECC64B1-F2CC-4106-856B-561BA0313342}" srcOrd="13" destOrd="0" presId="urn:microsoft.com/office/officeart/2005/8/layout/cycle8"/>
    <dgm:cxn modelId="{1C01879B-DB91-41CF-8566-00ACC4B4EB5B}" type="presParOf" srcId="{197834FA-9CC0-4EA1-8768-EBFBFDF2CCC3}" destId="{74E9E116-6662-4B74-A92F-554B66D647BB}"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8D73AC-315D-4276-9A50-87F1AE8B550D}">
      <dsp:nvSpPr>
        <dsp:cNvPr id="0" name=""/>
        <dsp:cNvSpPr/>
      </dsp:nvSpPr>
      <dsp:spPr>
        <a:xfrm>
          <a:off x="1836220" y="297064"/>
          <a:ext cx="3838989" cy="3838989"/>
        </a:xfrm>
        <a:prstGeom prst="pie">
          <a:avLst>
            <a:gd name="adj1" fmla="val 16200000"/>
            <a:gd name="adj2" fmla="val 1800000"/>
          </a:avLst>
        </a:prstGeom>
        <a:solidFill>
          <a:srgbClr val="FF000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kern="1200" dirty="0"/>
            <a:t>Geri Bildirim</a:t>
          </a:r>
        </a:p>
      </dsp:txBody>
      <dsp:txXfrm>
        <a:off x="3859459" y="1110564"/>
        <a:ext cx="1371067" cy="1142556"/>
      </dsp:txXfrm>
    </dsp:sp>
    <dsp:sp modelId="{20739E57-6A7F-4463-BAAA-862A8C675161}">
      <dsp:nvSpPr>
        <dsp:cNvPr id="0" name=""/>
        <dsp:cNvSpPr/>
      </dsp:nvSpPr>
      <dsp:spPr>
        <a:xfrm>
          <a:off x="1757155" y="434171"/>
          <a:ext cx="3838989" cy="3838989"/>
        </a:xfrm>
        <a:prstGeom prst="pie">
          <a:avLst>
            <a:gd name="adj1" fmla="val 1800000"/>
            <a:gd name="adj2" fmla="val 9000000"/>
          </a:avLst>
        </a:prstGeom>
        <a:gradFill rotWithShape="0">
          <a:gsLst>
            <a:gs pos="0">
              <a:schemeClr val="accent4">
                <a:hueOff val="5197846"/>
                <a:satOff val="-23984"/>
                <a:lumOff val="883"/>
                <a:alphaOff val="0"/>
                <a:satMod val="103000"/>
                <a:lumMod val="102000"/>
                <a:tint val="94000"/>
              </a:schemeClr>
            </a:gs>
            <a:gs pos="50000">
              <a:schemeClr val="accent4">
                <a:hueOff val="5197846"/>
                <a:satOff val="-23984"/>
                <a:lumOff val="883"/>
                <a:alphaOff val="0"/>
                <a:satMod val="110000"/>
                <a:lumMod val="100000"/>
                <a:shade val="100000"/>
              </a:schemeClr>
            </a:gs>
            <a:gs pos="100000">
              <a:schemeClr val="accent4">
                <a:hueOff val="5197846"/>
                <a:satOff val="-23984"/>
                <a:lumOff val="88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kern="1200" dirty="0"/>
            <a:t>Raporlama Süreci/ Telafi ve Destekleme</a:t>
          </a:r>
        </a:p>
      </dsp:txBody>
      <dsp:txXfrm>
        <a:off x="2671200" y="2924944"/>
        <a:ext cx="2056601" cy="1005449"/>
      </dsp:txXfrm>
    </dsp:sp>
    <dsp:sp modelId="{485A92DB-D416-4FFB-A386-F05D0AC76D3B}">
      <dsp:nvSpPr>
        <dsp:cNvPr id="0" name=""/>
        <dsp:cNvSpPr/>
      </dsp:nvSpPr>
      <dsp:spPr>
        <a:xfrm>
          <a:off x="1678090" y="297064"/>
          <a:ext cx="3838989" cy="3838989"/>
        </a:xfrm>
        <a:prstGeom prst="pie">
          <a:avLst>
            <a:gd name="adj1" fmla="val 9000000"/>
            <a:gd name="adj2" fmla="val 16200000"/>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kern="1200" dirty="0"/>
            <a:t>Öğrenme Eksikliklerinin tespit edilmesi</a:t>
          </a:r>
        </a:p>
      </dsp:txBody>
      <dsp:txXfrm>
        <a:off x="2122773" y="1110564"/>
        <a:ext cx="1371067" cy="1142556"/>
      </dsp:txXfrm>
    </dsp:sp>
    <dsp:sp modelId="{8A2229C2-86EB-4DB1-AFDD-4303FF35333A}">
      <dsp:nvSpPr>
        <dsp:cNvPr id="0" name=""/>
        <dsp:cNvSpPr/>
      </dsp:nvSpPr>
      <dsp:spPr>
        <a:xfrm>
          <a:off x="1598885" y="59412"/>
          <a:ext cx="4314292" cy="4314292"/>
        </a:xfrm>
        <a:prstGeom prst="circularArrow">
          <a:avLst>
            <a:gd name="adj1" fmla="val 5085"/>
            <a:gd name="adj2" fmla="val 327528"/>
            <a:gd name="adj3" fmla="val 1472472"/>
            <a:gd name="adj4" fmla="val 16199432"/>
            <a:gd name="adj5" fmla="val 5932"/>
          </a:avLst>
        </a:prstGeom>
        <a:solidFill>
          <a:srgbClr val="B4DFFF"/>
        </a:solidFill>
        <a:ln>
          <a:solidFill>
            <a:srgbClr val="4DC6E3"/>
          </a:solidFill>
        </a:ln>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1ECC64B1-F2CC-4106-856B-561BA0313342}">
      <dsp:nvSpPr>
        <dsp:cNvPr id="0" name=""/>
        <dsp:cNvSpPr/>
      </dsp:nvSpPr>
      <dsp:spPr>
        <a:xfrm>
          <a:off x="1519503" y="196276"/>
          <a:ext cx="4314292" cy="4314292"/>
        </a:xfrm>
        <a:prstGeom prst="circularArrow">
          <a:avLst>
            <a:gd name="adj1" fmla="val 5085"/>
            <a:gd name="adj2" fmla="val 327528"/>
            <a:gd name="adj3" fmla="val 8671970"/>
            <a:gd name="adj4" fmla="val 1800502"/>
            <a:gd name="adj5" fmla="val 5932"/>
          </a:avLst>
        </a:prstGeom>
        <a:solidFill>
          <a:srgbClr val="B4DFFF"/>
        </a:solidFill>
        <a:ln>
          <a:noFill/>
        </a:ln>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4E9E116-6662-4B74-A92F-554B66D647BB}">
      <dsp:nvSpPr>
        <dsp:cNvPr id="0" name=""/>
        <dsp:cNvSpPr/>
      </dsp:nvSpPr>
      <dsp:spPr>
        <a:xfrm>
          <a:off x="1440122" y="59412"/>
          <a:ext cx="4314292" cy="4314292"/>
        </a:xfrm>
        <a:prstGeom prst="circularArrow">
          <a:avLst>
            <a:gd name="adj1" fmla="val 5085"/>
            <a:gd name="adj2" fmla="val 327528"/>
            <a:gd name="adj3" fmla="val 15873039"/>
            <a:gd name="adj4" fmla="val 9000000"/>
            <a:gd name="adj5" fmla="val 5932"/>
          </a:avLst>
        </a:prstGeom>
        <a:solidFill>
          <a:srgbClr val="B4DFFF"/>
        </a:solidFill>
        <a:ln>
          <a:noFill/>
        </a:ln>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B085CD-C5FB-4A3C-A6FC-0E45288655BB}" type="datetimeFigureOut">
              <a:rPr lang="tr-TR" smtClean="0"/>
              <a:pPr/>
              <a:t>25.01.2019</a:t>
            </a:fld>
            <a:endParaRPr lang="tr-TR" dirty="0"/>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DD2823-BDB5-4BF3-BD05-42EF8BE523F4}" type="slidenum">
              <a:rPr lang="tr-TR" smtClean="0"/>
              <a:pPr/>
              <a:t>‹#›</a:t>
            </a:fld>
            <a:endParaRPr lang="tr-TR" dirty="0"/>
          </a:p>
        </p:txBody>
      </p:sp>
    </p:spTree>
    <p:extLst>
      <p:ext uri="{BB962C8B-B14F-4D97-AF65-F5344CB8AC3E}">
        <p14:creationId xmlns:p14="http://schemas.microsoft.com/office/powerpoint/2010/main" val="4194391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a:t>Öğrenme eksikliklerine göre öğrencilere verilecek ödevlerin niteliği</a:t>
            </a:r>
            <a:r>
              <a:rPr lang="tr-TR" baseline="0" dirty="0"/>
              <a:t> değişecektir. </a:t>
            </a:r>
            <a:endParaRPr lang="tr-TR" dirty="0"/>
          </a:p>
        </p:txBody>
      </p:sp>
      <p:sp>
        <p:nvSpPr>
          <p:cNvPr id="4" name="3 Slayt Numarası Yer Tutucusu"/>
          <p:cNvSpPr>
            <a:spLocks noGrp="1"/>
          </p:cNvSpPr>
          <p:nvPr>
            <p:ph type="sldNum" sz="quarter" idx="10"/>
          </p:nvPr>
        </p:nvSpPr>
        <p:spPr/>
        <p:txBody>
          <a:bodyPr/>
          <a:lstStyle/>
          <a:p>
            <a:fld id="{8CDD2823-BDB5-4BF3-BD05-42EF8BE523F4}" type="slidenum">
              <a:rPr lang="tr-TR" smtClean="0"/>
              <a:pPr/>
              <a:t>35</a:t>
            </a:fld>
            <a:endParaRPr lang="tr-TR" dirty="0"/>
          </a:p>
        </p:txBody>
      </p:sp>
    </p:spTree>
    <p:extLst>
      <p:ext uri="{BB962C8B-B14F-4D97-AF65-F5344CB8AC3E}">
        <p14:creationId xmlns:p14="http://schemas.microsoft.com/office/powerpoint/2010/main" val="1775523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a:t>Öğrenme eksikliklerine göre öğrencilere verilecek ödevlerin niteliği</a:t>
            </a:r>
            <a:r>
              <a:rPr lang="tr-TR" baseline="0" dirty="0"/>
              <a:t> değişecektir. </a:t>
            </a:r>
            <a:endParaRPr lang="tr-TR" dirty="0"/>
          </a:p>
        </p:txBody>
      </p:sp>
      <p:sp>
        <p:nvSpPr>
          <p:cNvPr id="4" name="3 Slayt Numarası Yer Tutucusu"/>
          <p:cNvSpPr>
            <a:spLocks noGrp="1"/>
          </p:cNvSpPr>
          <p:nvPr>
            <p:ph type="sldNum" sz="quarter" idx="10"/>
          </p:nvPr>
        </p:nvSpPr>
        <p:spPr/>
        <p:txBody>
          <a:bodyPr/>
          <a:lstStyle/>
          <a:p>
            <a:fld id="{8CDD2823-BDB5-4BF3-BD05-42EF8BE523F4}" type="slidenum">
              <a:rPr lang="tr-TR" smtClean="0"/>
              <a:pPr/>
              <a:t>36</a:t>
            </a:fld>
            <a:endParaRPr lang="tr-TR" dirty="0"/>
          </a:p>
        </p:txBody>
      </p:sp>
    </p:spTree>
    <p:extLst>
      <p:ext uri="{BB962C8B-B14F-4D97-AF65-F5344CB8AC3E}">
        <p14:creationId xmlns:p14="http://schemas.microsoft.com/office/powerpoint/2010/main" val="931058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a:t>Öğrenme eksikliklerine göre öğrencilere verilecek ödevlerin niteliği</a:t>
            </a:r>
            <a:r>
              <a:rPr lang="tr-TR" baseline="0" dirty="0"/>
              <a:t> değişecektir. </a:t>
            </a:r>
            <a:endParaRPr lang="tr-TR" dirty="0"/>
          </a:p>
        </p:txBody>
      </p:sp>
      <p:sp>
        <p:nvSpPr>
          <p:cNvPr id="4" name="3 Slayt Numarası Yer Tutucusu"/>
          <p:cNvSpPr>
            <a:spLocks noGrp="1"/>
          </p:cNvSpPr>
          <p:nvPr>
            <p:ph type="sldNum" sz="quarter" idx="10"/>
          </p:nvPr>
        </p:nvSpPr>
        <p:spPr/>
        <p:txBody>
          <a:bodyPr/>
          <a:lstStyle/>
          <a:p>
            <a:fld id="{8CDD2823-BDB5-4BF3-BD05-42EF8BE523F4}" type="slidenum">
              <a:rPr lang="tr-TR" smtClean="0"/>
              <a:pPr/>
              <a:t>37</a:t>
            </a:fld>
            <a:endParaRPr lang="tr-TR" dirty="0"/>
          </a:p>
        </p:txBody>
      </p:sp>
    </p:spTree>
    <p:extLst>
      <p:ext uri="{BB962C8B-B14F-4D97-AF65-F5344CB8AC3E}">
        <p14:creationId xmlns:p14="http://schemas.microsoft.com/office/powerpoint/2010/main" val="116468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a:t>Öğrenme eksikliklerine göre öğrencilere verilecek ödevlerin niteliği</a:t>
            </a:r>
            <a:r>
              <a:rPr lang="tr-TR" baseline="0" dirty="0"/>
              <a:t> değişecektir. </a:t>
            </a:r>
            <a:endParaRPr lang="tr-TR" dirty="0"/>
          </a:p>
        </p:txBody>
      </p:sp>
      <p:sp>
        <p:nvSpPr>
          <p:cNvPr id="4" name="3 Slayt Numarası Yer Tutucusu"/>
          <p:cNvSpPr>
            <a:spLocks noGrp="1"/>
          </p:cNvSpPr>
          <p:nvPr>
            <p:ph type="sldNum" sz="quarter" idx="10"/>
          </p:nvPr>
        </p:nvSpPr>
        <p:spPr/>
        <p:txBody>
          <a:bodyPr/>
          <a:lstStyle/>
          <a:p>
            <a:fld id="{8CDD2823-BDB5-4BF3-BD05-42EF8BE523F4}" type="slidenum">
              <a:rPr lang="tr-TR" smtClean="0"/>
              <a:pPr/>
              <a:t>38</a:t>
            </a:fld>
            <a:endParaRPr lang="tr-TR" dirty="0"/>
          </a:p>
        </p:txBody>
      </p:sp>
    </p:spTree>
    <p:extLst>
      <p:ext uri="{BB962C8B-B14F-4D97-AF65-F5344CB8AC3E}">
        <p14:creationId xmlns:p14="http://schemas.microsoft.com/office/powerpoint/2010/main" val="4207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a:t>Öğrenme eksikliklerine göre öğrencilere verilecek ödevlerin niteliği</a:t>
            </a:r>
            <a:r>
              <a:rPr lang="tr-TR" baseline="0" dirty="0"/>
              <a:t> değişecektir. </a:t>
            </a:r>
            <a:endParaRPr lang="tr-TR" dirty="0"/>
          </a:p>
        </p:txBody>
      </p:sp>
      <p:sp>
        <p:nvSpPr>
          <p:cNvPr id="4" name="3 Slayt Numarası Yer Tutucusu"/>
          <p:cNvSpPr>
            <a:spLocks noGrp="1"/>
          </p:cNvSpPr>
          <p:nvPr>
            <p:ph type="sldNum" sz="quarter" idx="10"/>
          </p:nvPr>
        </p:nvSpPr>
        <p:spPr/>
        <p:txBody>
          <a:bodyPr/>
          <a:lstStyle/>
          <a:p>
            <a:fld id="{8CDD2823-BDB5-4BF3-BD05-42EF8BE523F4}" type="slidenum">
              <a:rPr lang="tr-TR" smtClean="0"/>
              <a:pPr/>
              <a:t>39</a:t>
            </a:fld>
            <a:endParaRPr lang="tr-TR" dirty="0"/>
          </a:p>
        </p:txBody>
      </p:sp>
    </p:spTree>
    <p:extLst>
      <p:ext uri="{BB962C8B-B14F-4D97-AF65-F5344CB8AC3E}">
        <p14:creationId xmlns:p14="http://schemas.microsoft.com/office/powerpoint/2010/main" val="2627948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C3ACC946-3C15-403A-BE15-0EF5C5D6332F}" type="datetime1">
              <a:rPr lang="tr-TR" smtClean="0"/>
              <a:t>25.01.2019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BD8C8C76-67F0-459D-A878-8D7F1D729813}" type="slidenum">
              <a:rPr lang="tr-TR" smtClean="0"/>
              <a:pPr/>
              <a:t>‹#›</a:t>
            </a:fld>
            <a:endParaRPr lang="tr-TR" dirty="0"/>
          </a:p>
        </p:txBody>
      </p:sp>
    </p:spTree>
    <p:extLst>
      <p:ext uri="{BB962C8B-B14F-4D97-AF65-F5344CB8AC3E}">
        <p14:creationId xmlns:p14="http://schemas.microsoft.com/office/powerpoint/2010/main" val="199776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DFB1731-FB0C-48BE-B35C-C4BBE1FD8594}" type="datetime1">
              <a:rPr lang="tr-TR" smtClean="0"/>
              <a:t>25.01.2019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BD8C8C76-67F0-459D-A878-8D7F1D729813}" type="slidenum">
              <a:rPr lang="tr-TR" smtClean="0"/>
              <a:pPr/>
              <a:t>‹#›</a:t>
            </a:fld>
            <a:endParaRPr lang="tr-TR" dirty="0"/>
          </a:p>
        </p:txBody>
      </p:sp>
    </p:spTree>
    <p:extLst>
      <p:ext uri="{BB962C8B-B14F-4D97-AF65-F5344CB8AC3E}">
        <p14:creationId xmlns:p14="http://schemas.microsoft.com/office/powerpoint/2010/main" val="3026400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AC35090-C81E-4B19-9A57-E8A3A5321B41}" type="datetime1">
              <a:rPr lang="tr-TR" smtClean="0"/>
              <a:t>25.01.2019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BD8C8C76-67F0-459D-A878-8D7F1D729813}" type="slidenum">
              <a:rPr lang="tr-TR" smtClean="0"/>
              <a:pPr/>
              <a:t>‹#›</a:t>
            </a:fld>
            <a:endParaRPr lang="tr-TR" dirty="0"/>
          </a:p>
        </p:txBody>
      </p:sp>
    </p:spTree>
    <p:extLst>
      <p:ext uri="{BB962C8B-B14F-4D97-AF65-F5344CB8AC3E}">
        <p14:creationId xmlns:p14="http://schemas.microsoft.com/office/powerpoint/2010/main" val="1684594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BE360850-E244-4987-9FA9-4F6E4DCA7622}" type="datetime1">
              <a:rPr lang="tr-TR" smtClean="0"/>
              <a:t>25.01.2019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BD8C8C76-67F0-459D-A878-8D7F1D729813}" type="slidenum">
              <a:rPr lang="tr-TR" smtClean="0"/>
              <a:pPr/>
              <a:t>‹#›</a:t>
            </a:fld>
            <a:endParaRPr lang="tr-TR" dirty="0"/>
          </a:p>
        </p:txBody>
      </p:sp>
    </p:spTree>
    <p:extLst>
      <p:ext uri="{BB962C8B-B14F-4D97-AF65-F5344CB8AC3E}">
        <p14:creationId xmlns:p14="http://schemas.microsoft.com/office/powerpoint/2010/main" val="956673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80C4BF95-A77F-4717-A252-D3C8F01363CA}" type="datetime1">
              <a:rPr lang="tr-TR" smtClean="0"/>
              <a:t>25.01.2019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BD8C8C76-67F0-459D-A878-8D7F1D729813}" type="slidenum">
              <a:rPr lang="tr-TR" smtClean="0"/>
              <a:pPr/>
              <a:t>‹#›</a:t>
            </a:fld>
            <a:endParaRPr lang="tr-TR" dirty="0"/>
          </a:p>
        </p:txBody>
      </p:sp>
    </p:spTree>
    <p:extLst>
      <p:ext uri="{BB962C8B-B14F-4D97-AF65-F5344CB8AC3E}">
        <p14:creationId xmlns:p14="http://schemas.microsoft.com/office/powerpoint/2010/main" val="1780968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3CD18D66-41B7-43CA-9A12-A4EF11879208}" type="datetime1">
              <a:rPr lang="tr-TR" smtClean="0"/>
              <a:t>25.01.2019</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BD8C8C76-67F0-459D-A878-8D7F1D729813}" type="slidenum">
              <a:rPr lang="tr-TR" smtClean="0"/>
              <a:pPr/>
              <a:t>‹#›</a:t>
            </a:fld>
            <a:endParaRPr lang="tr-TR" dirty="0"/>
          </a:p>
        </p:txBody>
      </p:sp>
    </p:spTree>
    <p:extLst>
      <p:ext uri="{BB962C8B-B14F-4D97-AF65-F5344CB8AC3E}">
        <p14:creationId xmlns:p14="http://schemas.microsoft.com/office/powerpoint/2010/main" val="1038805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3E221DC8-8AB4-42FE-B378-A6D8A7F8AF09}" type="datetime1">
              <a:rPr lang="tr-TR" smtClean="0"/>
              <a:t>25.01.2019</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BD8C8C76-67F0-459D-A878-8D7F1D729813}" type="slidenum">
              <a:rPr lang="tr-TR" smtClean="0"/>
              <a:pPr/>
              <a:t>‹#›</a:t>
            </a:fld>
            <a:endParaRPr lang="tr-TR" dirty="0"/>
          </a:p>
        </p:txBody>
      </p:sp>
    </p:spTree>
    <p:extLst>
      <p:ext uri="{BB962C8B-B14F-4D97-AF65-F5344CB8AC3E}">
        <p14:creationId xmlns:p14="http://schemas.microsoft.com/office/powerpoint/2010/main" val="2560741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1AD36513-AB01-4B93-8D94-98E1BB792312}" type="datetime1">
              <a:rPr lang="tr-TR" smtClean="0"/>
              <a:t>25.01.2019</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BD8C8C76-67F0-459D-A878-8D7F1D729813}" type="slidenum">
              <a:rPr lang="tr-TR" smtClean="0"/>
              <a:pPr/>
              <a:t>‹#›</a:t>
            </a:fld>
            <a:endParaRPr lang="tr-TR" dirty="0"/>
          </a:p>
        </p:txBody>
      </p:sp>
    </p:spTree>
    <p:extLst>
      <p:ext uri="{BB962C8B-B14F-4D97-AF65-F5344CB8AC3E}">
        <p14:creationId xmlns:p14="http://schemas.microsoft.com/office/powerpoint/2010/main" val="1510928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E4D6FE0-A224-4324-82E5-8750C467C737}" type="datetime1">
              <a:rPr lang="tr-TR" smtClean="0"/>
              <a:t>25.01.2019</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D8C8C76-67F0-459D-A878-8D7F1D729813}" type="slidenum">
              <a:rPr lang="tr-TR" smtClean="0"/>
              <a:pPr/>
              <a:t>‹#›</a:t>
            </a:fld>
            <a:endParaRPr lang="tr-TR" dirty="0"/>
          </a:p>
        </p:txBody>
      </p:sp>
    </p:spTree>
    <p:extLst>
      <p:ext uri="{BB962C8B-B14F-4D97-AF65-F5344CB8AC3E}">
        <p14:creationId xmlns:p14="http://schemas.microsoft.com/office/powerpoint/2010/main" val="3318058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BBFF32AA-6C26-4A03-8E0A-7EAF08DC97F4}" type="datetime1">
              <a:rPr lang="tr-TR" smtClean="0"/>
              <a:t>25.01.2019</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BD8C8C76-67F0-459D-A878-8D7F1D729813}" type="slidenum">
              <a:rPr lang="tr-TR" smtClean="0"/>
              <a:pPr/>
              <a:t>‹#›</a:t>
            </a:fld>
            <a:endParaRPr lang="tr-TR" dirty="0"/>
          </a:p>
        </p:txBody>
      </p:sp>
    </p:spTree>
    <p:extLst>
      <p:ext uri="{BB962C8B-B14F-4D97-AF65-F5344CB8AC3E}">
        <p14:creationId xmlns:p14="http://schemas.microsoft.com/office/powerpoint/2010/main" val="334995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ADF046C2-71D6-4B2A-9FA1-DB9EF715713F}" type="datetime1">
              <a:rPr lang="tr-TR" smtClean="0"/>
              <a:t>25.01.2019</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BD8C8C76-67F0-459D-A878-8D7F1D729813}" type="slidenum">
              <a:rPr lang="tr-TR" smtClean="0"/>
              <a:pPr/>
              <a:t>‹#›</a:t>
            </a:fld>
            <a:endParaRPr lang="tr-TR" dirty="0"/>
          </a:p>
        </p:txBody>
      </p:sp>
    </p:spTree>
    <p:extLst>
      <p:ext uri="{BB962C8B-B14F-4D97-AF65-F5344CB8AC3E}">
        <p14:creationId xmlns:p14="http://schemas.microsoft.com/office/powerpoint/2010/main" val="3690140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42507E-5516-49C3-9145-E48CC99EEC27}" type="datetime1">
              <a:rPr lang="tr-TR" smtClean="0"/>
              <a:t>25.01.2019</a:t>
            </a:fld>
            <a:endParaRPr lang="tr-TR" dirty="0"/>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C8C76-67F0-459D-A878-8D7F1D729813}" type="slidenum">
              <a:rPr lang="tr-TR" smtClean="0"/>
              <a:pPr/>
              <a:t>‹#›</a:t>
            </a:fld>
            <a:endParaRPr lang="tr-TR" dirty="0"/>
          </a:p>
        </p:txBody>
      </p:sp>
    </p:spTree>
    <p:extLst>
      <p:ext uri="{BB962C8B-B14F-4D97-AF65-F5344CB8AC3E}">
        <p14:creationId xmlns:p14="http://schemas.microsoft.com/office/powerpoint/2010/main" val="4251980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1.png"/><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pn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png"/></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stretch>
            <a:fillRect/>
          </a:stretch>
        </p:blipFill>
        <p:spPr>
          <a:xfrm>
            <a:off x="6122568" y="1428751"/>
            <a:ext cx="5401479" cy="5410200"/>
          </a:xfrm>
          <a:prstGeom prst="rect">
            <a:avLst/>
          </a:prstGeom>
          <a:effectLst/>
        </p:spPr>
      </p:pic>
      <p:pic>
        <p:nvPicPr>
          <p:cNvPr id="2" name="Resim 1"/>
          <p:cNvPicPr>
            <a:picLocks noChangeAspect="1"/>
          </p:cNvPicPr>
          <p:nvPr/>
        </p:nvPicPr>
        <p:blipFill>
          <a:blip r:embed="rId3"/>
          <a:stretch>
            <a:fillRect/>
          </a:stretch>
        </p:blipFill>
        <p:spPr>
          <a:xfrm>
            <a:off x="922722" y="1538478"/>
            <a:ext cx="5268528" cy="5279643"/>
          </a:xfrm>
          <a:prstGeom prst="rect">
            <a:avLst/>
          </a:prstGeom>
          <a:effectLst/>
        </p:spPr>
      </p:pic>
      <p:pic>
        <p:nvPicPr>
          <p:cNvPr id="9" name="Resim 8"/>
          <p:cNvPicPr>
            <a:picLocks noChangeAspect="1"/>
          </p:cNvPicPr>
          <p:nvPr/>
        </p:nvPicPr>
        <p:blipFill>
          <a:blip r:embed="rId4"/>
          <a:stretch>
            <a:fillRect/>
          </a:stretch>
        </p:blipFill>
        <p:spPr>
          <a:xfrm>
            <a:off x="179772" y="149394"/>
            <a:ext cx="11896725" cy="1419225"/>
          </a:xfrm>
          <a:prstGeom prst="rect">
            <a:avLst/>
          </a:prstGeom>
        </p:spPr>
      </p:pic>
    </p:spTree>
    <p:extLst>
      <p:ext uri="{BB962C8B-B14F-4D97-AF65-F5344CB8AC3E}">
        <p14:creationId xmlns:p14="http://schemas.microsoft.com/office/powerpoint/2010/main" val="447192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5 Grup"/>
          <p:cNvGrpSpPr/>
          <p:nvPr/>
        </p:nvGrpSpPr>
        <p:grpSpPr>
          <a:xfrm>
            <a:off x="179772" y="149290"/>
            <a:ext cx="10513101" cy="1175657"/>
            <a:chOff x="179772" y="149290"/>
            <a:chExt cx="10513101" cy="1175657"/>
          </a:xfrm>
          <a:effectLst>
            <a:outerShdw blurRad="1270000" dist="965200" dir="5400000" sx="168000" sy="168000" algn="t" rotWithShape="0">
              <a:srgbClr val="00B0F0">
                <a:alpha val="34000"/>
              </a:srgbClr>
            </a:outerShdw>
          </a:effectLst>
        </p:grpSpPr>
        <p:pic>
          <p:nvPicPr>
            <p:cNvPr id="7" name="Resim 8"/>
            <p:cNvPicPr>
              <a:picLocks noChangeAspect="1"/>
            </p:cNvPicPr>
            <p:nvPr/>
          </p:nvPicPr>
          <p:blipFill>
            <a:blip r:embed="rId2"/>
            <a:stretch>
              <a:fillRect/>
            </a:stretch>
          </p:blipFill>
          <p:spPr>
            <a:xfrm>
              <a:off x="179772" y="149394"/>
              <a:ext cx="8684310" cy="1175553"/>
            </a:xfrm>
            <a:prstGeom prst="rect">
              <a:avLst/>
            </a:prstGeom>
          </p:spPr>
        </p:pic>
        <p:pic>
          <p:nvPicPr>
            <p:cNvPr id="11" name="Resim 4"/>
            <p:cNvPicPr>
              <a:picLocks noChangeAspect="1"/>
            </p:cNvPicPr>
            <p:nvPr/>
          </p:nvPicPr>
          <p:blipFill>
            <a:blip r:embed="rId3"/>
            <a:stretch>
              <a:fillRect/>
            </a:stretch>
          </p:blipFill>
          <p:spPr>
            <a:xfrm>
              <a:off x="6725606" y="149290"/>
              <a:ext cx="3967267" cy="1156996"/>
            </a:xfrm>
            <a:prstGeom prst="rect">
              <a:avLst/>
            </a:prstGeom>
          </p:spPr>
        </p:pic>
      </p:grpSp>
      <p:pic>
        <p:nvPicPr>
          <p:cNvPr id="8" name="Resim 7"/>
          <p:cNvPicPr>
            <a:picLocks noChangeAspect="1"/>
          </p:cNvPicPr>
          <p:nvPr/>
        </p:nvPicPr>
        <p:blipFill>
          <a:blip r:embed="rId4"/>
          <a:stretch>
            <a:fillRect/>
          </a:stretch>
        </p:blipFill>
        <p:spPr>
          <a:xfrm>
            <a:off x="10600647" y="121081"/>
            <a:ext cx="1475850" cy="1475850"/>
          </a:xfrm>
          <a:prstGeom prst="rect">
            <a:avLst/>
          </a:prstGeom>
        </p:spPr>
      </p:pic>
      <p:sp>
        <p:nvSpPr>
          <p:cNvPr id="15" name="Dikdörtgen 14"/>
          <p:cNvSpPr/>
          <p:nvPr/>
        </p:nvSpPr>
        <p:spPr>
          <a:xfrm>
            <a:off x="607942" y="3701194"/>
            <a:ext cx="10980677" cy="1077218"/>
          </a:xfrm>
          <a:prstGeom prst="rect">
            <a:avLst/>
          </a:prstGeom>
        </p:spPr>
        <p:txBody>
          <a:bodyPr wrap="square">
            <a:spAutoFit/>
          </a:bodyPr>
          <a:lstStyle/>
          <a:p>
            <a:r>
              <a:rPr lang="tr-TR" sz="3200" b="1" i="0" dirty="0">
                <a:solidFill>
                  <a:schemeClr val="accent1">
                    <a:lumMod val="75000"/>
                  </a:schemeClr>
                </a:solidFill>
                <a:effectLst/>
                <a:latin typeface="-apple-system"/>
              </a:rPr>
              <a:t>Eğitim Kalitesinin Artırılması için </a:t>
            </a:r>
          </a:p>
          <a:p>
            <a:r>
              <a:rPr lang="tr-TR" sz="3200" b="1" i="0" dirty="0">
                <a:solidFill>
                  <a:schemeClr val="accent1">
                    <a:lumMod val="75000"/>
                  </a:schemeClr>
                </a:solidFill>
                <a:effectLst/>
                <a:latin typeface="-apple-system"/>
              </a:rPr>
              <a:t>Ölçme ve Değerlendirme Yöntemleri Etkinleştirilecek</a:t>
            </a:r>
          </a:p>
        </p:txBody>
      </p:sp>
      <p:pic>
        <p:nvPicPr>
          <p:cNvPr id="16" name="Resim 15"/>
          <p:cNvPicPr>
            <a:picLocks noChangeAspect="1"/>
          </p:cNvPicPr>
          <p:nvPr/>
        </p:nvPicPr>
        <p:blipFill>
          <a:blip r:embed="rId5"/>
          <a:stretch>
            <a:fillRect/>
          </a:stretch>
        </p:blipFill>
        <p:spPr>
          <a:xfrm>
            <a:off x="335903" y="1607212"/>
            <a:ext cx="8199344" cy="1527874"/>
          </a:xfrm>
          <a:prstGeom prst="rect">
            <a:avLst/>
          </a:prstGeom>
        </p:spPr>
      </p:pic>
    </p:spTree>
    <p:extLst>
      <p:ext uri="{BB962C8B-B14F-4D97-AF65-F5344CB8AC3E}">
        <p14:creationId xmlns:p14="http://schemas.microsoft.com/office/powerpoint/2010/main" val="893066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stretch>
            <a:fillRect/>
          </a:stretch>
        </p:blipFill>
        <p:spPr>
          <a:xfrm>
            <a:off x="10600647" y="121081"/>
            <a:ext cx="1475850" cy="1475850"/>
          </a:xfrm>
          <a:prstGeom prst="rect">
            <a:avLst/>
          </a:prstGeom>
        </p:spPr>
      </p:pic>
      <p:grpSp>
        <p:nvGrpSpPr>
          <p:cNvPr id="5" name="4 Grup"/>
          <p:cNvGrpSpPr/>
          <p:nvPr/>
        </p:nvGrpSpPr>
        <p:grpSpPr>
          <a:xfrm>
            <a:off x="179772" y="149290"/>
            <a:ext cx="10513101" cy="1175657"/>
            <a:chOff x="179772" y="149290"/>
            <a:chExt cx="10513101" cy="1175657"/>
          </a:xfrm>
          <a:effectLst>
            <a:outerShdw blurRad="1270000" dist="965200" dir="5400000" sx="168000" sy="168000" algn="t" rotWithShape="0">
              <a:srgbClr val="00B0F0">
                <a:alpha val="34000"/>
              </a:srgbClr>
            </a:outerShdw>
          </a:effectLst>
        </p:grpSpPr>
        <p:pic>
          <p:nvPicPr>
            <p:cNvPr id="6" name="Resim 8"/>
            <p:cNvPicPr>
              <a:picLocks noChangeAspect="1"/>
            </p:cNvPicPr>
            <p:nvPr/>
          </p:nvPicPr>
          <p:blipFill>
            <a:blip r:embed="rId3"/>
            <a:stretch>
              <a:fillRect/>
            </a:stretch>
          </p:blipFill>
          <p:spPr>
            <a:xfrm>
              <a:off x="179772" y="149394"/>
              <a:ext cx="8684310" cy="1175553"/>
            </a:xfrm>
            <a:prstGeom prst="rect">
              <a:avLst/>
            </a:prstGeom>
          </p:spPr>
        </p:pic>
        <p:pic>
          <p:nvPicPr>
            <p:cNvPr id="10" name="Resim 4"/>
            <p:cNvPicPr>
              <a:picLocks noChangeAspect="1"/>
            </p:cNvPicPr>
            <p:nvPr/>
          </p:nvPicPr>
          <p:blipFill>
            <a:blip r:embed="rId4"/>
            <a:stretch>
              <a:fillRect/>
            </a:stretch>
          </p:blipFill>
          <p:spPr>
            <a:xfrm>
              <a:off x="6725606" y="149290"/>
              <a:ext cx="3967267" cy="1156996"/>
            </a:xfrm>
            <a:prstGeom prst="rect">
              <a:avLst/>
            </a:prstGeom>
          </p:spPr>
        </p:pic>
      </p:grpSp>
      <p:sp>
        <p:nvSpPr>
          <p:cNvPr id="2" name="Dikdörtgen 1"/>
          <p:cNvSpPr/>
          <p:nvPr/>
        </p:nvSpPr>
        <p:spPr>
          <a:xfrm>
            <a:off x="788385" y="2470140"/>
            <a:ext cx="10679497" cy="3108543"/>
          </a:xfrm>
          <a:prstGeom prst="rect">
            <a:avLst/>
          </a:prstGeom>
        </p:spPr>
        <p:txBody>
          <a:bodyPr wrap="square">
            <a:spAutoFit/>
          </a:bodyPr>
          <a:lstStyle/>
          <a:p>
            <a:r>
              <a:rPr lang="tr-TR" sz="2800" dirty="0">
                <a:solidFill>
                  <a:schemeClr val="accent1">
                    <a:lumMod val="75000"/>
                  </a:schemeClr>
                </a:solidFill>
              </a:rPr>
              <a:t>Son yıllarda eğitimin yalnızca sınıf geçmeye, sınavları kazanmaya ve iş bulmaya yarayan işlevinin ön planda tutulduğuna şahit olmaktayız. Oysa bunlar eğitimin türevsel sonuçlarıdır. Bu pratiklerin kalıplaşması dönemseldir. İşlev odaklı bir çabanın eğitimin bütünüymüş gibi algılanması ve sunulması, eğitimi mekanik bir işleyişe mahkûm eder. Eğitim mekanik değil insani bir sistemdir. Eğitimin merkezinde “insan” yer alır. Bu bakımdan eğitimden önce “insan”ı konuşmaya ihtiyaç vardır. </a:t>
            </a:r>
          </a:p>
        </p:txBody>
      </p:sp>
    </p:spTree>
    <p:extLst>
      <p:ext uri="{BB962C8B-B14F-4D97-AF65-F5344CB8AC3E}">
        <p14:creationId xmlns:p14="http://schemas.microsoft.com/office/powerpoint/2010/main" val="34571559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902685" y="2974597"/>
            <a:ext cx="10679497" cy="3108543"/>
          </a:xfrm>
          <a:prstGeom prst="rect">
            <a:avLst/>
          </a:prstGeom>
        </p:spPr>
        <p:txBody>
          <a:bodyPr wrap="square">
            <a:spAutoFit/>
          </a:bodyPr>
          <a:lstStyle/>
          <a:p>
            <a:r>
              <a:rPr lang="tr-TR" sz="2800" dirty="0">
                <a:solidFill>
                  <a:schemeClr val="accent1">
                    <a:lumMod val="75000"/>
                  </a:schemeClr>
                </a:solidFill>
              </a:rPr>
              <a:t>Öğrenci Başarı İzleme Araştırmasının odağında insani bir yaklaşım benimsenmiştir. </a:t>
            </a:r>
          </a:p>
          <a:p>
            <a:endParaRPr lang="tr-TR" sz="2800" dirty="0">
              <a:solidFill>
                <a:schemeClr val="accent1">
                  <a:lumMod val="75000"/>
                </a:schemeClr>
              </a:solidFill>
            </a:endParaRPr>
          </a:p>
          <a:p>
            <a:r>
              <a:rPr lang="tr-TR" sz="2800" dirty="0">
                <a:solidFill>
                  <a:schemeClr val="accent1">
                    <a:lumMod val="75000"/>
                  </a:schemeClr>
                </a:solidFill>
              </a:rPr>
              <a:t>Ana amaç öğrencinin, öğretmenin, okul yönetiminin desteklenmesi ve işinin kolaylaştırılmasıdır. Tüm paydaşlar eğitim öğretim etkinliği süresince somut verilerle desteklenmektedir.</a:t>
            </a:r>
          </a:p>
          <a:p>
            <a:endParaRPr lang="tr-TR" sz="2800" dirty="0"/>
          </a:p>
        </p:txBody>
      </p:sp>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9" name="8 Dikdörtgen"/>
          <p:cNvSpPr/>
          <p:nvPr/>
        </p:nvSpPr>
        <p:spPr>
          <a:xfrm>
            <a:off x="149288" y="6211669"/>
            <a:ext cx="11905861" cy="646331"/>
          </a:xfrm>
          <a:prstGeom prst="rect">
            <a:avLst/>
          </a:prstGeom>
        </p:spPr>
        <p:txBody>
          <a:bodyPr wrap="square">
            <a:spAutoFit/>
          </a:bodyPr>
          <a:lstStyle/>
          <a:p>
            <a:pPr algn="ctr"/>
            <a:r>
              <a:rPr lang="tr-TR" b="1" dirty="0">
                <a:solidFill>
                  <a:srgbClr val="00B0F0"/>
                </a:solidFill>
              </a:rPr>
              <a:t>ÖLÇME, DEĞERLENDİRME VE SINAV HİZMETLERİ GENEL MÜDÜRLÜĞÜ </a:t>
            </a:r>
          </a:p>
          <a:p>
            <a:pPr algn="ctr"/>
            <a:r>
              <a:rPr lang="tr-TR" b="1" dirty="0">
                <a:solidFill>
                  <a:srgbClr val="00B0F0"/>
                </a:solidFill>
              </a:rPr>
              <a:t>VERİ ANALİZİ  İZLEME VE DEĞERLENDİRME DAİRE BAŞKANLIĞI</a:t>
            </a:r>
          </a:p>
        </p:txBody>
      </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p:cNvPicPr>
            <a:picLocks noChangeAspect="1"/>
          </p:cNvPicPr>
          <p:nvPr/>
        </p:nvPicPr>
        <p:blipFill>
          <a:blip r:embed="rId2"/>
          <a:stretch>
            <a:fillRect/>
          </a:stretch>
        </p:blipFill>
        <p:spPr>
          <a:xfrm>
            <a:off x="179772" y="149394"/>
            <a:ext cx="11896725" cy="1419225"/>
          </a:xfrm>
          <a:prstGeom prst="rect">
            <a:avLst/>
          </a:prstGeom>
        </p:spPr>
      </p:pic>
      <p:pic>
        <p:nvPicPr>
          <p:cNvPr id="8" name="Resim 7"/>
          <p:cNvPicPr>
            <a:picLocks noChangeAspect="1"/>
          </p:cNvPicPr>
          <p:nvPr/>
        </p:nvPicPr>
        <p:blipFill>
          <a:blip r:embed="rId3"/>
          <a:stretch>
            <a:fillRect/>
          </a:stretch>
        </p:blipFill>
        <p:spPr>
          <a:xfrm>
            <a:off x="9695793" y="149395"/>
            <a:ext cx="2444204" cy="2339805"/>
          </a:xfrm>
          <a:prstGeom prst="rect">
            <a:avLst/>
          </a:prstGeom>
        </p:spPr>
      </p:pic>
      <p:grpSp>
        <p:nvGrpSpPr>
          <p:cNvPr id="3" name="Grup 2"/>
          <p:cNvGrpSpPr/>
          <p:nvPr/>
        </p:nvGrpSpPr>
        <p:grpSpPr>
          <a:xfrm>
            <a:off x="179772" y="1555373"/>
            <a:ext cx="9516021" cy="933827"/>
            <a:chOff x="1158875" y="3270646"/>
            <a:chExt cx="9620250" cy="1038225"/>
          </a:xfrm>
        </p:grpSpPr>
        <p:pic>
          <p:nvPicPr>
            <p:cNvPr id="2" name="Resim 1"/>
            <p:cNvPicPr>
              <a:picLocks noChangeAspect="1"/>
            </p:cNvPicPr>
            <p:nvPr/>
          </p:nvPicPr>
          <p:blipFill>
            <a:blip r:embed="rId4"/>
            <a:stretch>
              <a:fillRect/>
            </a:stretch>
          </p:blipFill>
          <p:spPr>
            <a:xfrm>
              <a:off x="1158875" y="3270646"/>
              <a:ext cx="9620250" cy="1038225"/>
            </a:xfrm>
            <a:prstGeom prst="rect">
              <a:avLst/>
            </a:prstGeom>
          </p:spPr>
        </p:pic>
        <p:sp>
          <p:nvSpPr>
            <p:cNvPr id="10" name="Dikdörtgen 9"/>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5" name="Dikdörtgen 4"/>
          <p:cNvSpPr/>
          <p:nvPr/>
        </p:nvSpPr>
        <p:spPr>
          <a:xfrm>
            <a:off x="783771" y="3180940"/>
            <a:ext cx="9517225" cy="1815882"/>
          </a:xfrm>
          <a:prstGeom prst="rect">
            <a:avLst/>
          </a:prstGeom>
        </p:spPr>
        <p:txBody>
          <a:bodyPr wrap="square">
            <a:spAutoFit/>
          </a:bodyPr>
          <a:lstStyle/>
          <a:p>
            <a:pPr lvl="0"/>
            <a:r>
              <a:rPr lang="tr-TR" sz="2800" dirty="0">
                <a:solidFill>
                  <a:schemeClr val="accent1">
                    <a:lumMod val="75000"/>
                  </a:schemeClr>
                </a:solidFill>
              </a:rPr>
              <a:t>İzleme araştırması korku ve baskıya yol açmayacak şekilde, öğrenme sürecini iyileştirici bir araçtır. </a:t>
            </a:r>
          </a:p>
          <a:p>
            <a:pPr lvl="0"/>
            <a:endParaRPr lang="tr-TR" sz="2800" dirty="0">
              <a:solidFill>
                <a:schemeClr val="accent1">
                  <a:lumMod val="75000"/>
                </a:schemeClr>
              </a:solidFill>
            </a:endParaRPr>
          </a:p>
          <a:p>
            <a:pPr lvl="0"/>
            <a:r>
              <a:rPr lang="tr-TR" sz="2800" dirty="0">
                <a:solidFill>
                  <a:schemeClr val="accent1">
                    <a:lumMod val="75000"/>
                  </a:schemeClr>
                </a:solidFill>
              </a:rPr>
              <a:t>Öğrenci, öğretmen ve veli dostu bir uygulamadır.</a:t>
            </a:r>
          </a:p>
        </p:txBody>
      </p:sp>
      <p:sp>
        <p:nvSpPr>
          <p:cNvPr id="12" name="11 Dikdörtgen"/>
          <p:cNvSpPr/>
          <p:nvPr/>
        </p:nvSpPr>
        <p:spPr>
          <a:xfrm>
            <a:off x="149288" y="6211669"/>
            <a:ext cx="11905861" cy="646331"/>
          </a:xfrm>
          <a:prstGeom prst="rect">
            <a:avLst/>
          </a:prstGeom>
        </p:spPr>
        <p:txBody>
          <a:bodyPr wrap="square">
            <a:spAutoFit/>
          </a:bodyPr>
          <a:lstStyle/>
          <a:p>
            <a:pPr algn="ctr"/>
            <a:r>
              <a:rPr lang="tr-TR" b="1" dirty="0">
                <a:solidFill>
                  <a:srgbClr val="00B0F0"/>
                </a:solidFill>
              </a:rPr>
              <a:t>ÖLÇME, DEĞERLENDİRME VE SINAV HİZMETLERİ GENEL MÜDÜRLÜĞÜ </a:t>
            </a:r>
          </a:p>
          <a:p>
            <a:pPr algn="ctr"/>
            <a:r>
              <a:rPr lang="tr-TR" b="1" dirty="0">
                <a:solidFill>
                  <a:srgbClr val="00B0F0"/>
                </a:solidFill>
              </a:rPr>
              <a:t>VERİ ANALİZİ  İZLEME VE DEĞERLENDİRME DAİRE BAŞKANLIĞI</a:t>
            </a:r>
          </a:p>
        </p:txBody>
      </p:sp>
    </p:spTree>
    <p:extLst>
      <p:ext uri="{BB962C8B-B14F-4D97-AF65-F5344CB8AC3E}">
        <p14:creationId xmlns:p14="http://schemas.microsoft.com/office/powerpoint/2010/main" val="2809290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6407021" y="2456795"/>
            <a:ext cx="5784979" cy="4401205"/>
          </a:xfrm>
          <a:prstGeom prst="rect">
            <a:avLst/>
          </a:prstGeom>
        </p:spPr>
        <p:txBody>
          <a:bodyPr wrap="square">
            <a:spAutoFit/>
          </a:bodyPr>
          <a:lstStyle/>
          <a:p>
            <a:endParaRPr lang="tr-TR" sz="2800" dirty="0">
              <a:solidFill>
                <a:srgbClr val="FF0000"/>
              </a:solidFill>
            </a:endParaRPr>
          </a:p>
          <a:p>
            <a:r>
              <a:rPr lang="tr-TR" sz="2800" dirty="0">
                <a:solidFill>
                  <a:srgbClr val="FF0000"/>
                </a:solidFill>
              </a:rPr>
              <a:t>Türkçe, Matematik, Fen Bilimleri </a:t>
            </a:r>
            <a:r>
              <a:rPr lang="tr-TR" sz="2800" dirty="0">
                <a:solidFill>
                  <a:schemeClr val="accent1">
                    <a:lumMod val="75000"/>
                  </a:schemeClr>
                </a:solidFill>
              </a:rPr>
              <a:t>Derslerinden</a:t>
            </a:r>
          </a:p>
          <a:p>
            <a:endParaRPr lang="tr-TR" sz="2800" dirty="0">
              <a:solidFill>
                <a:schemeClr val="accent1">
                  <a:lumMod val="75000"/>
                </a:schemeClr>
              </a:solidFill>
            </a:endParaRPr>
          </a:p>
          <a:p>
            <a:r>
              <a:rPr lang="tr-TR" sz="2800" dirty="0">
                <a:solidFill>
                  <a:srgbClr val="FF0000"/>
                </a:solidFill>
              </a:rPr>
              <a:t>4,7 ve 10. sınıf </a:t>
            </a:r>
            <a:r>
              <a:rPr lang="tr-TR" sz="2800" dirty="0">
                <a:solidFill>
                  <a:schemeClr val="accent1">
                    <a:lumMod val="75000"/>
                  </a:schemeClr>
                </a:solidFill>
              </a:rPr>
              <a:t>düzeylerinde herhangi bir notlandırma olmaksızın yapılmaktadır. </a:t>
            </a:r>
          </a:p>
          <a:p>
            <a:endParaRPr lang="tr-TR" sz="2800" dirty="0">
              <a:solidFill>
                <a:srgbClr val="FF0000"/>
              </a:solidFill>
            </a:endParaRPr>
          </a:p>
          <a:p>
            <a:endParaRPr lang="tr-TR" sz="2800" dirty="0">
              <a:solidFill>
                <a:srgbClr val="00B0F0"/>
              </a:solidFill>
            </a:endParaRPr>
          </a:p>
          <a:p>
            <a:endParaRPr lang="tr-TR" sz="2800" dirty="0"/>
          </a:p>
        </p:txBody>
      </p:sp>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10"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23" name="22 Yuvarlatılmış Dikdörtgen"/>
          <p:cNvSpPr/>
          <p:nvPr/>
        </p:nvSpPr>
        <p:spPr>
          <a:xfrm>
            <a:off x="223935" y="2743199"/>
            <a:ext cx="2593909" cy="1642189"/>
          </a:xfrm>
          <a:prstGeom prst="roundRect">
            <a:avLst/>
          </a:prstGeom>
          <a:solidFill>
            <a:srgbClr val="0070C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tr-TR" sz="2000" dirty="0"/>
              <a:t>Yeni Nesil Sorular</a:t>
            </a:r>
          </a:p>
        </p:txBody>
      </p:sp>
      <p:sp>
        <p:nvSpPr>
          <p:cNvPr id="24" name="23 Yuvarlatılmış Dikdörtgen"/>
          <p:cNvSpPr/>
          <p:nvPr/>
        </p:nvSpPr>
        <p:spPr>
          <a:xfrm>
            <a:off x="3079101" y="2764969"/>
            <a:ext cx="2537927" cy="160175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a:t>Okul Bazlı Değerlendirme</a:t>
            </a:r>
          </a:p>
        </p:txBody>
      </p:sp>
      <p:sp>
        <p:nvSpPr>
          <p:cNvPr id="25" name="24 Yuvarlatılmış Dikdörtgen"/>
          <p:cNvSpPr/>
          <p:nvPr/>
        </p:nvSpPr>
        <p:spPr>
          <a:xfrm>
            <a:off x="242597" y="4534678"/>
            <a:ext cx="2724538" cy="1623526"/>
          </a:xfrm>
          <a:prstGeom prst="roundRect">
            <a:avLst/>
          </a:prstGeom>
          <a:solidFill>
            <a:srgbClr val="0070C0"/>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tr-TR" sz="2000" dirty="0"/>
              <a:t>Öğrenci ve Paydaşlara Geribildirim</a:t>
            </a:r>
          </a:p>
        </p:txBody>
      </p:sp>
      <p:sp>
        <p:nvSpPr>
          <p:cNvPr id="26" name="25 Yuvarlatılmış Dikdörtgen"/>
          <p:cNvSpPr/>
          <p:nvPr/>
        </p:nvSpPr>
        <p:spPr>
          <a:xfrm>
            <a:off x="3144417" y="4599990"/>
            <a:ext cx="2547257" cy="1520892"/>
          </a:xfrm>
          <a:prstGeom prst="roundRect">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tr-TR" sz="2000" dirty="0"/>
              <a:t>Öğrenci Öğretmen ve Yönetici Anketleri</a:t>
            </a:r>
          </a:p>
        </p:txBody>
      </p:sp>
      <p:sp>
        <p:nvSpPr>
          <p:cNvPr id="28" name="27 Dikdörtgen"/>
          <p:cNvSpPr/>
          <p:nvPr/>
        </p:nvSpPr>
        <p:spPr>
          <a:xfrm>
            <a:off x="149288" y="6211669"/>
            <a:ext cx="11905861" cy="646331"/>
          </a:xfrm>
          <a:prstGeom prst="rect">
            <a:avLst/>
          </a:prstGeom>
        </p:spPr>
        <p:txBody>
          <a:bodyPr wrap="square">
            <a:spAutoFit/>
          </a:bodyPr>
          <a:lstStyle/>
          <a:p>
            <a:pPr algn="ctr"/>
            <a:r>
              <a:rPr lang="tr-TR" b="1" dirty="0">
                <a:solidFill>
                  <a:srgbClr val="00B0F0"/>
                </a:solidFill>
              </a:rPr>
              <a:t>ÖLÇME, DEĞERLENDİRME VE SINAV HİZMETLERİ GENEL MÜDÜRLÜĞÜ </a:t>
            </a:r>
          </a:p>
          <a:p>
            <a:pPr algn="ctr"/>
            <a:r>
              <a:rPr lang="tr-TR" b="1" dirty="0">
                <a:solidFill>
                  <a:srgbClr val="00B0F0"/>
                </a:solidFill>
              </a:rPr>
              <a:t>VERİ ANALİZİ  İZLEME VE DEĞERLENDİRME DAİRE BAŞKANLIĞI</a:t>
            </a:r>
          </a:p>
        </p:txBody>
      </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706483" y="3136328"/>
            <a:ext cx="10679497" cy="1815882"/>
          </a:xfrm>
          <a:prstGeom prst="rect">
            <a:avLst/>
          </a:prstGeom>
        </p:spPr>
        <p:txBody>
          <a:bodyPr wrap="square">
            <a:spAutoFit/>
          </a:bodyPr>
          <a:lstStyle/>
          <a:p>
            <a:r>
              <a:rPr lang="tr-TR" sz="2800" dirty="0">
                <a:solidFill>
                  <a:schemeClr val="accent1">
                    <a:lumMod val="75000"/>
                  </a:schemeClr>
                </a:solidFill>
              </a:rPr>
              <a:t>Özellikle öğrencilere öğrenme sürecinde nelerin yolunda gidip gitmediğine ilişkin kritik bilgiyi sağlayarak gelişimleri için yol göstermektir. Gelişim sürecinin oldukça kısalması, telafi sürecinin başlaması bu kritik bilgiye bağlıdır.</a:t>
            </a:r>
          </a:p>
        </p:txBody>
      </p:sp>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9" name="8 Dikdörtgen"/>
          <p:cNvSpPr/>
          <p:nvPr/>
        </p:nvSpPr>
        <p:spPr>
          <a:xfrm>
            <a:off x="149288" y="6211669"/>
            <a:ext cx="11905861" cy="646331"/>
          </a:xfrm>
          <a:prstGeom prst="rect">
            <a:avLst/>
          </a:prstGeom>
        </p:spPr>
        <p:txBody>
          <a:bodyPr wrap="square">
            <a:spAutoFit/>
          </a:bodyPr>
          <a:lstStyle/>
          <a:p>
            <a:pPr algn="ctr"/>
            <a:r>
              <a:rPr lang="tr-TR" b="1" dirty="0">
                <a:solidFill>
                  <a:srgbClr val="00B0F0"/>
                </a:solidFill>
              </a:rPr>
              <a:t>ÖLÇME, DEĞERLENDİRME VE SINAV HİZMETLERİ GENEL MÜDÜRLÜĞÜ </a:t>
            </a:r>
          </a:p>
          <a:p>
            <a:pPr algn="ctr"/>
            <a:r>
              <a:rPr lang="tr-TR" b="1" dirty="0">
                <a:solidFill>
                  <a:srgbClr val="00B0F0"/>
                </a:solidFill>
              </a:rPr>
              <a:t>VERİ ANALİZİ  İZLEME VE DEĞERLENDİRME DAİRE BAŞKANLIĞI</a:t>
            </a:r>
          </a:p>
        </p:txBody>
      </p:sp>
    </p:spTree>
    <p:extLst>
      <p:ext uri="{BB962C8B-B14F-4D97-AF65-F5344CB8AC3E}">
        <p14:creationId xmlns:p14="http://schemas.microsoft.com/office/powerpoint/2010/main" val="3931487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723900" y="2456795"/>
            <a:ext cx="10915650" cy="3539430"/>
          </a:xfrm>
          <a:prstGeom prst="rect">
            <a:avLst/>
          </a:prstGeom>
        </p:spPr>
        <p:txBody>
          <a:bodyPr wrap="square">
            <a:spAutoFit/>
          </a:bodyPr>
          <a:lstStyle/>
          <a:p>
            <a:endParaRPr lang="tr-TR" sz="2800" b="1" dirty="0"/>
          </a:p>
          <a:p>
            <a:r>
              <a:rPr lang="tr-TR" sz="2800" b="1" dirty="0">
                <a:solidFill>
                  <a:srgbClr val="FF0000"/>
                </a:solidFill>
              </a:rPr>
              <a:t>SÜREÇ ve SONUÇ ODAKLI BÜTÜNSEL YAKLAŞIM</a:t>
            </a:r>
            <a:r>
              <a:rPr lang="tr-TR" sz="2800" b="1" dirty="0"/>
              <a:t/>
            </a:r>
            <a:br>
              <a:rPr lang="tr-TR" sz="2800" b="1" dirty="0"/>
            </a:br>
            <a:r>
              <a:rPr lang="tr-TR" sz="2800" dirty="0">
                <a:solidFill>
                  <a:schemeClr val="accent1">
                    <a:lumMod val="75000"/>
                  </a:schemeClr>
                </a:solidFill>
              </a:rPr>
              <a:t>Bu tür sistemler; </a:t>
            </a:r>
            <a:r>
              <a:rPr lang="tr-TR" sz="2800" b="1" dirty="0">
                <a:solidFill>
                  <a:schemeClr val="accent1">
                    <a:lumMod val="75000"/>
                  </a:schemeClr>
                </a:solidFill>
              </a:rPr>
              <a:t>öğrenme sürecini geri bildirimlerle yapılandıran</a:t>
            </a:r>
            <a:r>
              <a:rPr lang="tr-TR" sz="2800" dirty="0">
                <a:solidFill>
                  <a:schemeClr val="accent1">
                    <a:lumMod val="75000"/>
                  </a:schemeClr>
                </a:solidFill>
              </a:rPr>
              <a:t> ve öğrencinin yapılandırılmış bu süreç içinde gösterdiği performansı ölçen sistemlerdir. </a:t>
            </a:r>
            <a:br>
              <a:rPr lang="tr-TR" sz="2800" dirty="0">
                <a:solidFill>
                  <a:schemeClr val="accent1">
                    <a:lumMod val="75000"/>
                  </a:schemeClr>
                </a:solidFill>
              </a:rPr>
            </a:br>
            <a:r>
              <a:rPr lang="tr-TR" sz="2800" dirty="0">
                <a:solidFill>
                  <a:schemeClr val="accent1">
                    <a:lumMod val="75000"/>
                  </a:schemeClr>
                </a:solidFill>
              </a:rPr>
              <a:t>Süreç odaklı ölçme ve değerlendirme sistemi; </a:t>
            </a:r>
            <a:r>
              <a:rPr lang="tr-TR" sz="2800" b="1" dirty="0">
                <a:solidFill>
                  <a:schemeClr val="accent1">
                    <a:lumMod val="75000"/>
                  </a:schemeClr>
                </a:solidFill>
              </a:rPr>
              <a:t>öğrencinin ne kadar bildiğini değil, neleri öğrenip neleri öğrenemediğini teşhis eden ve öğrenme eksiklerini gidermek için iyileştirme süreci</a:t>
            </a:r>
            <a:r>
              <a:rPr lang="tr-TR" sz="2800" dirty="0">
                <a:solidFill>
                  <a:schemeClr val="accent1">
                    <a:lumMod val="75000"/>
                  </a:schemeClr>
                </a:solidFill>
              </a:rPr>
              <a:t> hazırlayan sistemdir. </a:t>
            </a:r>
          </a:p>
        </p:txBody>
      </p:sp>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9" name="8 Dikdörtgen"/>
          <p:cNvSpPr/>
          <p:nvPr/>
        </p:nvSpPr>
        <p:spPr>
          <a:xfrm>
            <a:off x="149288" y="6211669"/>
            <a:ext cx="11905861" cy="646331"/>
          </a:xfrm>
          <a:prstGeom prst="rect">
            <a:avLst/>
          </a:prstGeom>
        </p:spPr>
        <p:txBody>
          <a:bodyPr wrap="square">
            <a:spAutoFit/>
          </a:bodyPr>
          <a:lstStyle/>
          <a:p>
            <a:pPr algn="ctr"/>
            <a:r>
              <a:rPr lang="tr-TR" b="1" dirty="0">
                <a:solidFill>
                  <a:srgbClr val="00B0F0"/>
                </a:solidFill>
              </a:rPr>
              <a:t>ÖLÇME, DEĞERLENDİRME VE SINAV HİZMETLERİ GENEL MÜDÜRLÜĞÜ </a:t>
            </a:r>
          </a:p>
          <a:p>
            <a:pPr algn="ctr"/>
            <a:r>
              <a:rPr lang="tr-TR" b="1" dirty="0">
                <a:solidFill>
                  <a:srgbClr val="00B0F0"/>
                </a:solidFill>
              </a:rPr>
              <a:t>VERİ ANALİZİ  İZLEME VE DEĞERLENDİRME DAİRE BAŞKANLIĞI</a:t>
            </a:r>
          </a:p>
        </p:txBody>
      </p:sp>
    </p:spTree>
    <p:extLst>
      <p:ext uri="{BB962C8B-B14F-4D97-AF65-F5344CB8AC3E}">
        <p14:creationId xmlns:p14="http://schemas.microsoft.com/office/powerpoint/2010/main" val="39314874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615820" y="2575249"/>
            <a:ext cx="10837118" cy="1815882"/>
          </a:xfrm>
          <a:prstGeom prst="rect">
            <a:avLst/>
          </a:prstGeom>
        </p:spPr>
        <p:txBody>
          <a:bodyPr wrap="square">
            <a:spAutoFit/>
          </a:bodyPr>
          <a:lstStyle/>
          <a:p>
            <a:r>
              <a:rPr lang="tr-TR" sz="2800" b="1" dirty="0">
                <a:solidFill>
                  <a:srgbClr val="FF0000"/>
                </a:solidFill>
              </a:rPr>
              <a:t>SÜREÇ ve SONUÇ ODAKLI BÜTÜNSEL YAKLAŞIM</a:t>
            </a:r>
            <a:r>
              <a:rPr lang="tr-TR" sz="2800" b="1" dirty="0"/>
              <a:t/>
            </a:r>
            <a:br>
              <a:rPr lang="tr-TR" sz="2800" b="1" dirty="0"/>
            </a:br>
            <a:endParaRPr lang="tr-TR" sz="2800" dirty="0">
              <a:solidFill>
                <a:schemeClr val="accent1">
                  <a:lumMod val="75000"/>
                </a:schemeClr>
              </a:solidFill>
            </a:endParaRPr>
          </a:p>
          <a:p>
            <a:r>
              <a:rPr lang="tr-TR" sz="2800" dirty="0">
                <a:solidFill>
                  <a:schemeClr val="accent1">
                    <a:lumMod val="75000"/>
                  </a:schemeClr>
                </a:solidFill>
              </a:rPr>
              <a:t>Doğru verilerle tüm paydaşların doğru karar almasının desteklenmesi </a:t>
            </a:r>
          </a:p>
          <a:p>
            <a:endParaRPr lang="tr-TR" sz="2800" dirty="0">
              <a:solidFill>
                <a:schemeClr val="accent1">
                  <a:lumMod val="75000"/>
                </a:schemeClr>
              </a:solidFill>
            </a:endParaRPr>
          </a:p>
        </p:txBody>
      </p:sp>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8" name="7 Oval"/>
          <p:cNvSpPr/>
          <p:nvPr/>
        </p:nvSpPr>
        <p:spPr>
          <a:xfrm>
            <a:off x="74644" y="4124131"/>
            <a:ext cx="3682482" cy="1889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Eksikliklerin tespit edilmesi</a:t>
            </a:r>
          </a:p>
        </p:txBody>
      </p:sp>
      <p:sp>
        <p:nvSpPr>
          <p:cNvPr id="13" name="12 Oval"/>
          <p:cNvSpPr/>
          <p:nvPr/>
        </p:nvSpPr>
        <p:spPr>
          <a:xfrm>
            <a:off x="4257868" y="4108580"/>
            <a:ext cx="3682482" cy="1889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Geribildirim verilmesi</a:t>
            </a:r>
          </a:p>
        </p:txBody>
      </p:sp>
      <p:sp>
        <p:nvSpPr>
          <p:cNvPr id="14" name="13 Oval"/>
          <p:cNvSpPr/>
          <p:nvPr/>
        </p:nvSpPr>
        <p:spPr>
          <a:xfrm>
            <a:off x="8422430" y="4074368"/>
            <a:ext cx="3682482" cy="1889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Sürecin iyileştirilmesi</a:t>
            </a:r>
          </a:p>
        </p:txBody>
      </p:sp>
      <p:sp>
        <p:nvSpPr>
          <p:cNvPr id="15" name="14 Sağ Ok"/>
          <p:cNvSpPr/>
          <p:nvPr/>
        </p:nvSpPr>
        <p:spPr>
          <a:xfrm>
            <a:off x="3862873" y="4777273"/>
            <a:ext cx="391886" cy="485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6" name="15 Sağ Ok"/>
          <p:cNvSpPr/>
          <p:nvPr/>
        </p:nvSpPr>
        <p:spPr>
          <a:xfrm>
            <a:off x="7971453" y="4705739"/>
            <a:ext cx="391886" cy="485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8" name="17 Dikdörtgen"/>
          <p:cNvSpPr/>
          <p:nvPr/>
        </p:nvSpPr>
        <p:spPr>
          <a:xfrm>
            <a:off x="149288" y="6211669"/>
            <a:ext cx="11905861" cy="646331"/>
          </a:xfrm>
          <a:prstGeom prst="rect">
            <a:avLst/>
          </a:prstGeom>
        </p:spPr>
        <p:txBody>
          <a:bodyPr wrap="square">
            <a:spAutoFit/>
          </a:bodyPr>
          <a:lstStyle/>
          <a:p>
            <a:pPr algn="ctr"/>
            <a:r>
              <a:rPr lang="tr-TR" b="1" dirty="0">
                <a:solidFill>
                  <a:srgbClr val="00B0F0"/>
                </a:solidFill>
              </a:rPr>
              <a:t>ÖLÇME, DEĞERLENDİRME VE SINAV HİZMETLERİ GENEL MÜDÜRLÜĞÜ </a:t>
            </a:r>
          </a:p>
          <a:p>
            <a:pPr algn="ctr"/>
            <a:r>
              <a:rPr lang="tr-TR" b="1" dirty="0">
                <a:solidFill>
                  <a:srgbClr val="00B0F0"/>
                </a:solidFill>
              </a:rPr>
              <a:t>VERİ ANALİZİ  İZLEME VE DEĞERLENDİRME DAİRE BAŞKANLIĞI</a:t>
            </a:r>
          </a:p>
        </p:txBody>
      </p:sp>
    </p:spTree>
    <p:extLst>
      <p:ext uri="{BB962C8B-B14F-4D97-AF65-F5344CB8AC3E}">
        <p14:creationId xmlns:p14="http://schemas.microsoft.com/office/powerpoint/2010/main" val="39314874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9" name="Dikdörtgen 8"/>
          <p:cNvSpPr/>
          <p:nvPr/>
        </p:nvSpPr>
        <p:spPr>
          <a:xfrm>
            <a:off x="990599" y="3347472"/>
            <a:ext cx="9390993" cy="2246769"/>
          </a:xfrm>
          <a:prstGeom prst="rect">
            <a:avLst/>
          </a:prstGeom>
        </p:spPr>
        <p:txBody>
          <a:bodyPr wrap="square">
            <a:spAutoFit/>
          </a:bodyPr>
          <a:lstStyle/>
          <a:p>
            <a:pPr marL="457200" lvl="0" indent="-457200">
              <a:buFont typeface="Arial" panose="020B0604020202020204" pitchFamily="34" charset="0"/>
              <a:buChar char="•"/>
            </a:pPr>
            <a:r>
              <a:rPr lang="tr-TR" sz="2800" dirty="0">
                <a:solidFill>
                  <a:schemeClr val="accent1">
                    <a:lumMod val="75000"/>
                  </a:schemeClr>
                </a:solidFill>
              </a:rPr>
              <a:t>Kolaylaştırıcıdır</a:t>
            </a:r>
          </a:p>
          <a:p>
            <a:pPr marL="457200" lvl="0" indent="-457200">
              <a:buFont typeface="Arial" panose="020B0604020202020204" pitchFamily="34" charset="0"/>
              <a:buChar char="•"/>
            </a:pPr>
            <a:r>
              <a:rPr lang="tr-TR" sz="2800" dirty="0">
                <a:solidFill>
                  <a:schemeClr val="accent1">
                    <a:lumMod val="75000"/>
                  </a:schemeClr>
                </a:solidFill>
              </a:rPr>
              <a:t>Süreci iyileştirir, hızlandırır</a:t>
            </a:r>
          </a:p>
          <a:p>
            <a:pPr marL="457200" lvl="0" indent="-457200">
              <a:buFont typeface="Arial" panose="020B0604020202020204" pitchFamily="34" charset="0"/>
              <a:buChar char="•"/>
            </a:pPr>
            <a:r>
              <a:rPr lang="tr-TR" sz="2800" dirty="0">
                <a:solidFill>
                  <a:schemeClr val="accent1">
                    <a:lumMod val="75000"/>
                  </a:schemeClr>
                </a:solidFill>
              </a:rPr>
              <a:t>Öğretmenin gelişimine olanak sağlar</a:t>
            </a:r>
          </a:p>
          <a:p>
            <a:pPr marL="457200" lvl="0" indent="-457200">
              <a:buFont typeface="Arial" panose="020B0604020202020204" pitchFamily="34" charset="0"/>
              <a:buChar char="•"/>
            </a:pPr>
            <a:r>
              <a:rPr lang="tr-TR" sz="2800" dirty="0">
                <a:solidFill>
                  <a:schemeClr val="accent1">
                    <a:lumMod val="75000"/>
                  </a:schemeClr>
                </a:solidFill>
              </a:rPr>
              <a:t>Öğrencilere bireysel performanslarına ilişkin karar vermelerine yardımcı olur öğrenme sorumluluklarını gösterir</a:t>
            </a:r>
          </a:p>
        </p:txBody>
      </p:sp>
      <p:sp>
        <p:nvSpPr>
          <p:cNvPr id="10" name="9 Dikdörtgen"/>
          <p:cNvSpPr/>
          <p:nvPr/>
        </p:nvSpPr>
        <p:spPr>
          <a:xfrm>
            <a:off x="149288" y="6211669"/>
            <a:ext cx="11905861" cy="646331"/>
          </a:xfrm>
          <a:prstGeom prst="rect">
            <a:avLst/>
          </a:prstGeom>
        </p:spPr>
        <p:txBody>
          <a:bodyPr wrap="square">
            <a:spAutoFit/>
          </a:bodyPr>
          <a:lstStyle/>
          <a:p>
            <a:pPr algn="ctr"/>
            <a:r>
              <a:rPr lang="tr-TR" b="1" dirty="0">
                <a:solidFill>
                  <a:srgbClr val="00B0F0"/>
                </a:solidFill>
              </a:rPr>
              <a:t>ÖLÇME, DEĞERLENDİRME VE SINAV HİZMETLERİ GENEL MÜDÜRLÜĞÜ </a:t>
            </a:r>
          </a:p>
          <a:p>
            <a:pPr algn="ctr"/>
            <a:r>
              <a:rPr lang="tr-TR" b="1" dirty="0">
                <a:solidFill>
                  <a:srgbClr val="00B0F0"/>
                </a:solidFill>
              </a:rPr>
              <a:t>VERİ ANALİZİ  İZLEME VE DEĞERLENDİRME DAİRE BAŞKANLIĞI</a:t>
            </a:r>
          </a:p>
        </p:txBody>
      </p:sp>
    </p:spTree>
    <p:extLst>
      <p:ext uri="{BB962C8B-B14F-4D97-AF65-F5344CB8AC3E}">
        <p14:creationId xmlns:p14="http://schemas.microsoft.com/office/powerpoint/2010/main" val="756150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8" name="Dikdörtgen 7"/>
          <p:cNvSpPr/>
          <p:nvPr/>
        </p:nvSpPr>
        <p:spPr>
          <a:xfrm>
            <a:off x="939800" y="3444497"/>
            <a:ext cx="10628697" cy="2246769"/>
          </a:xfrm>
          <a:prstGeom prst="rect">
            <a:avLst/>
          </a:prstGeom>
        </p:spPr>
        <p:txBody>
          <a:bodyPr wrap="square">
            <a:spAutoFit/>
          </a:bodyPr>
          <a:lstStyle/>
          <a:p>
            <a:pPr marL="457200" indent="-457200">
              <a:buFont typeface="Arial" panose="020B0604020202020204" pitchFamily="34" charset="0"/>
              <a:buChar char="•"/>
            </a:pPr>
            <a:r>
              <a:rPr lang="tr-TR" sz="2800" dirty="0">
                <a:solidFill>
                  <a:schemeClr val="accent1">
                    <a:lumMod val="75000"/>
                  </a:schemeClr>
                </a:solidFill>
              </a:rPr>
              <a:t>Telafi ve destekleme sürecini başlatır</a:t>
            </a:r>
          </a:p>
          <a:p>
            <a:pPr marL="457200" indent="-457200">
              <a:buFont typeface="Arial" panose="020B0604020202020204" pitchFamily="34" charset="0"/>
              <a:buChar char="•"/>
            </a:pPr>
            <a:r>
              <a:rPr lang="tr-TR" sz="2800" dirty="0">
                <a:solidFill>
                  <a:schemeClr val="accent1">
                    <a:lumMod val="75000"/>
                  </a:schemeClr>
                </a:solidFill>
              </a:rPr>
              <a:t>Paydaşlara ve ailelere öğrenme süreci ile ilgili anlamlı veriler sunar</a:t>
            </a:r>
          </a:p>
          <a:p>
            <a:pPr marL="457200" indent="-457200">
              <a:buFont typeface="Arial" panose="020B0604020202020204" pitchFamily="34" charset="0"/>
              <a:buChar char="•"/>
            </a:pPr>
            <a:r>
              <a:rPr lang="tr-TR" sz="2800" dirty="0">
                <a:solidFill>
                  <a:schemeClr val="accent1">
                    <a:lumMod val="75000"/>
                  </a:schemeClr>
                </a:solidFill>
              </a:rPr>
              <a:t>Eğitim sistemi ve eğitim politikaları açısından kritik bilgiler içeren veri ve raporlar sağlanır.</a:t>
            </a:r>
          </a:p>
          <a:p>
            <a:pPr marL="457200" indent="-457200">
              <a:buFont typeface="Arial" panose="020B0604020202020204" pitchFamily="34" charset="0"/>
              <a:buChar char="•"/>
            </a:pPr>
            <a:endParaRPr lang="tr-TR" sz="2800" dirty="0"/>
          </a:p>
        </p:txBody>
      </p:sp>
      <p:sp>
        <p:nvSpPr>
          <p:cNvPr id="10" name="9 Dikdörtgen"/>
          <p:cNvSpPr/>
          <p:nvPr/>
        </p:nvSpPr>
        <p:spPr>
          <a:xfrm>
            <a:off x="149288" y="6211669"/>
            <a:ext cx="11905861" cy="646331"/>
          </a:xfrm>
          <a:prstGeom prst="rect">
            <a:avLst/>
          </a:prstGeom>
        </p:spPr>
        <p:txBody>
          <a:bodyPr wrap="square">
            <a:spAutoFit/>
          </a:bodyPr>
          <a:lstStyle/>
          <a:p>
            <a:pPr algn="ctr"/>
            <a:r>
              <a:rPr lang="tr-TR" b="1" dirty="0">
                <a:solidFill>
                  <a:srgbClr val="00B0F0"/>
                </a:solidFill>
              </a:rPr>
              <a:t>ÖLÇME, DEĞERLENDİRME VE SINAV HİZMETLERİ GENEL MÜDÜRLÜĞÜ </a:t>
            </a:r>
          </a:p>
          <a:p>
            <a:pPr algn="ctr"/>
            <a:r>
              <a:rPr lang="tr-TR" b="1" dirty="0">
                <a:solidFill>
                  <a:srgbClr val="00B0F0"/>
                </a:solidFill>
              </a:rPr>
              <a:t>VERİ ANALİZİ  İZLEME VE DEĞERLENDİRME DAİRE BAŞKANLIĞI</a:t>
            </a:r>
          </a:p>
        </p:txBody>
      </p:sp>
    </p:spTree>
    <p:extLst>
      <p:ext uri="{BB962C8B-B14F-4D97-AF65-F5344CB8AC3E}">
        <p14:creationId xmlns:p14="http://schemas.microsoft.com/office/powerpoint/2010/main" val="1842894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286139" y="4252240"/>
            <a:ext cx="11905861" cy="954107"/>
          </a:xfrm>
          <a:prstGeom prst="rect">
            <a:avLst/>
          </a:prstGeom>
        </p:spPr>
        <p:txBody>
          <a:bodyPr wrap="square">
            <a:spAutoFit/>
          </a:bodyPr>
          <a:lstStyle/>
          <a:p>
            <a:pPr algn="ctr"/>
            <a:r>
              <a:rPr lang="tr-TR" sz="2800" b="1" dirty="0">
                <a:solidFill>
                  <a:srgbClr val="0070C0"/>
                </a:solidFill>
              </a:rPr>
              <a:t>ÖLÇME, DEĞERLENDİRME VE SINAV HİZMETLERİ GENEL MÜDÜRLÜĞÜ </a:t>
            </a:r>
          </a:p>
          <a:p>
            <a:pPr algn="ctr"/>
            <a:r>
              <a:rPr lang="tr-TR" sz="2800" b="1" dirty="0">
                <a:solidFill>
                  <a:srgbClr val="0070C0"/>
                </a:solidFill>
              </a:rPr>
              <a:t>VERİ ANALİZİ  İZLEME VE DEĞERLENDİRME DAİRE BAŞKANLIĞI</a:t>
            </a:r>
          </a:p>
        </p:txBody>
      </p:sp>
      <p:grpSp>
        <p:nvGrpSpPr>
          <p:cNvPr id="5" name="Grup 9"/>
          <p:cNvGrpSpPr/>
          <p:nvPr/>
        </p:nvGrpSpPr>
        <p:grpSpPr>
          <a:xfrm>
            <a:off x="1418251" y="2600402"/>
            <a:ext cx="9583826" cy="1169166"/>
            <a:chOff x="1177741" y="3270650"/>
            <a:chExt cx="9620250" cy="1038226"/>
          </a:xfrm>
        </p:grpSpPr>
        <p:pic>
          <p:nvPicPr>
            <p:cNvPr id="6" name="Resim 10"/>
            <p:cNvPicPr>
              <a:picLocks noChangeAspect="1"/>
            </p:cNvPicPr>
            <p:nvPr/>
          </p:nvPicPr>
          <p:blipFill>
            <a:blip r:embed="rId2"/>
            <a:stretch>
              <a:fillRect/>
            </a:stretch>
          </p:blipFill>
          <p:spPr>
            <a:xfrm>
              <a:off x="1177741" y="3270650"/>
              <a:ext cx="9620250" cy="1038226"/>
            </a:xfrm>
            <a:prstGeom prst="rect">
              <a:avLst/>
            </a:prstGeom>
          </p:spPr>
        </p:pic>
        <p:sp>
          <p:nvSpPr>
            <p:cNvPr id="7" name="Dikdörtgen 11"/>
            <p:cNvSpPr/>
            <p:nvPr/>
          </p:nvSpPr>
          <p:spPr>
            <a:xfrm>
              <a:off x="2336800" y="3495427"/>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pic>
        <p:nvPicPr>
          <p:cNvPr id="9" name="Resim 8"/>
          <p:cNvPicPr>
            <a:picLocks noChangeAspect="1"/>
          </p:cNvPicPr>
          <p:nvPr/>
        </p:nvPicPr>
        <p:blipFill>
          <a:blip r:embed="rId3"/>
          <a:stretch>
            <a:fillRect/>
          </a:stretch>
        </p:blipFill>
        <p:spPr>
          <a:xfrm>
            <a:off x="179772" y="149394"/>
            <a:ext cx="11896725" cy="1419225"/>
          </a:xfrm>
          <a:prstGeom prst="rect">
            <a:avLst/>
          </a:prstGeom>
        </p:spPr>
      </p:pic>
    </p:spTree>
    <p:extLst>
      <p:ext uri="{BB962C8B-B14F-4D97-AF65-F5344CB8AC3E}">
        <p14:creationId xmlns:p14="http://schemas.microsoft.com/office/powerpoint/2010/main" val="4471920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İçerik Yer Tutucusu 3"/>
          <p:cNvGraphicFramePr>
            <a:graphicFrameLocks/>
          </p:cNvGraphicFramePr>
          <p:nvPr/>
        </p:nvGraphicFramePr>
        <p:xfrm>
          <a:off x="2514600" y="2516375"/>
          <a:ext cx="7353300" cy="4570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Resim 5"/>
          <p:cNvPicPr>
            <a:picLocks noChangeAspect="1"/>
          </p:cNvPicPr>
          <p:nvPr/>
        </p:nvPicPr>
        <p:blipFill>
          <a:blip r:embed="rId7"/>
          <a:stretch>
            <a:fillRect/>
          </a:stretch>
        </p:blipFill>
        <p:spPr>
          <a:xfrm>
            <a:off x="179772" y="149394"/>
            <a:ext cx="11896725" cy="1419225"/>
          </a:xfrm>
          <a:prstGeom prst="rect">
            <a:avLst/>
          </a:prstGeom>
        </p:spPr>
      </p:pic>
      <p:pic>
        <p:nvPicPr>
          <p:cNvPr id="7" name="Resim 6"/>
          <p:cNvPicPr>
            <a:picLocks noChangeAspect="1"/>
          </p:cNvPicPr>
          <p:nvPr/>
        </p:nvPicPr>
        <p:blipFill>
          <a:blip r:embed="rId8"/>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9"/>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9" name="Dikdörtgen 7"/>
          <p:cNvSpPr/>
          <p:nvPr/>
        </p:nvSpPr>
        <p:spPr>
          <a:xfrm>
            <a:off x="616443" y="2987487"/>
            <a:ext cx="2160495" cy="1712259"/>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spc="0" normalizeH="0" baseline="0" noProof="0" dirty="0">
                <a:ln>
                  <a:noFill/>
                </a:ln>
                <a:solidFill>
                  <a:prstClr val="white"/>
                </a:solidFill>
                <a:effectLst/>
                <a:uLnTx/>
                <a:uFillTx/>
                <a:latin typeface="Calibri" panose="020F0502020204030204"/>
                <a:ea typeface="+mn-ea"/>
                <a:cs typeface="+mn-cs"/>
              </a:rPr>
              <a:t>İzleme Sınavı</a:t>
            </a:r>
          </a:p>
        </p:txBody>
      </p:sp>
      <p:sp>
        <p:nvSpPr>
          <p:cNvPr id="10" name="Dikdörtgen 8"/>
          <p:cNvSpPr/>
          <p:nvPr/>
        </p:nvSpPr>
        <p:spPr>
          <a:xfrm>
            <a:off x="9307606" y="2796987"/>
            <a:ext cx="2652252" cy="1712259"/>
          </a:xfrm>
          <a:prstGeom prst="rect">
            <a:avLst/>
          </a:prstGeom>
          <a:solidFill>
            <a:srgbClr val="FF0000"/>
          </a:solidFill>
        </p:spPr>
        <p:style>
          <a:lnRef idx="1">
            <a:schemeClr val="accent5"/>
          </a:lnRef>
          <a:fillRef idx="3">
            <a:schemeClr val="accent5"/>
          </a:fillRef>
          <a:effectRef idx="2">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spc="0" normalizeH="0" baseline="0" noProof="0" dirty="0">
                <a:ln>
                  <a:noFill/>
                </a:ln>
                <a:solidFill>
                  <a:prstClr val="white"/>
                </a:solidFill>
                <a:effectLst/>
                <a:uLnTx/>
                <a:uFillTx/>
                <a:latin typeface="Calibri" panose="020F0502020204030204"/>
                <a:ea typeface="+mn-ea"/>
                <a:cs typeface="+mn-cs"/>
              </a:rPr>
              <a:t>Karne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spc="0" normalizeH="0" baseline="0" noProof="0" dirty="0">
                <a:ln>
                  <a:noFill/>
                </a:ln>
                <a:solidFill>
                  <a:prstClr val="white"/>
                </a:solidFill>
                <a:effectLst/>
                <a:uLnTx/>
                <a:uFillTx/>
                <a:latin typeface="Calibri" panose="020F0502020204030204"/>
                <a:ea typeface="+mn-ea"/>
                <a:cs typeface="+mn-cs"/>
              </a:rPr>
              <a:t>(Öğrenci, öğretmen, okul)</a:t>
            </a:r>
          </a:p>
        </p:txBody>
      </p:sp>
      <p:sp>
        <p:nvSpPr>
          <p:cNvPr id="13" name="Dikdörtgen 9"/>
          <p:cNvSpPr/>
          <p:nvPr/>
        </p:nvSpPr>
        <p:spPr>
          <a:xfrm>
            <a:off x="9375782" y="4921624"/>
            <a:ext cx="2545976" cy="1873623"/>
          </a:xfrm>
          <a:prstGeom prst="rect">
            <a:avLst/>
          </a:prstGeom>
          <a:solidFill>
            <a:srgbClr val="00B050"/>
          </a:solidFill>
        </p:spPr>
        <p:style>
          <a:lnRef idx="1">
            <a:schemeClr val="accent5"/>
          </a:lnRef>
          <a:fillRef idx="3">
            <a:schemeClr val="accent5"/>
          </a:fillRef>
          <a:effectRef idx="2">
            <a:schemeClr val="accent5"/>
          </a:effectRef>
          <a:fontRef idx="minor">
            <a:schemeClr val="lt1"/>
          </a:fontRef>
        </p:style>
        <p:txBody>
          <a:bodyPr rtlCol="0" anchor="ctr"/>
          <a:lstStyle/>
          <a:p>
            <a:pPr lvl="0" algn="ctr">
              <a:defRPr/>
            </a:pPr>
            <a:r>
              <a:rPr lang="tr-TR" sz="2000" b="1" dirty="0">
                <a:solidFill>
                  <a:prstClr val="white"/>
                </a:solidFill>
              </a:rPr>
              <a:t>Raporlama</a:t>
            </a:r>
          </a:p>
          <a:p>
            <a:pPr lvl="0" algn="ctr">
              <a:defRPr/>
            </a:pPr>
            <a:r>
              <a:rPr lang="tr-TR" sz="2000" b="1" dirty="0">
                <a:solidFill>
                  <a:prstClr val="white"/>
                </a:solidFill>
              </a:rPr>
              <a:t>(ilçe, il, Türkiye)</a:t>
            </a:r>
          </a:p>
        </p:txBody>
      </p:sp>
      <p:sp>
        <p:nvSpPr>
          <p:cNvPr id="14" name="Sağ Ok 10"/>
          <p:cNvSpPr/>
          <p:nvPr/>
        </p:nvSpPr>
        <p:spPr>
          <a:xfrm rot="11447831">
            <a:off x="3352800" y="3879850"/>
            <a:ext cx="673100" cy="342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Sağ Ok 11"/>
          <p:cNvSpPr/>
          <p:nvPr/>
        </p:nvSpPr>
        <p:spPr>
          <a:xfrm rot="19719836">
            <a:off x="8178929" y="3586275"/>
            <a:ext cx="673100" cy="342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Sağ Ok 12"/>
          <p:cNvSpPr/>
          <p:nvPr/>
        </p:nvSpPr>
        <p:spPr>
          <a:xfrm rot="1467282">
            <a:off x="7956679" y="6140450"/>
            <a:ext cx="673100" cy="342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289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4" grpId="0">
        <p:bldAsOne/>
      </p:bldGraphic>
      <p:bldP spid="9" grpId="0" animBg="1"/>
      <p:bldP spid="10"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902685" y="2974596"/>
            <a:ext cx="4564665" cy="3108543"/>
          </a:xfrm>
          <a:prstGeom prst="rect">
            <a:avLst/>
          </a:prstGeom>
        </p:spPr>
        <p:txBody>
          <a:bodyPr wrap="square">
            <a:spAutoFit/>
          </a:bodyPr>
          <a:lstStyle/>
          <a:p>
            <a:r>
              <a:rPr lang="tr-TR" sz="2800" dirty="0">
                <a:solidFill>
                  <a:srgbClr val="FF0000"/>
                </a:solidFill>
              </a:rPr>
              <a:t>İçerik: </a:t>
            </a:r>
          </a:p>
          <a:p>
            <a:endParaRPr lang="tr-TR" sz="2800" dirty="0">
              <a:solidFill>
                <a:srgbClr val="FF0000"/>
              </a:solidFill>
            </a:endParaRPr>
          </a:p>
          <a:p>
            <a:r>
              <a:rPr lang="tr-TR" sz="2800" dirty="0">
                <a:solidFill>
                  <a:schemeClr val="accent1">
                    <a:lumMod val="75000"/>
                  </a:schemeClr>
                </a:solidFill>
              </a:rPr>
              <a:t>İzleme araştırması sorular, anketler, karne ve raporlardan oluşan bir bütündür.</a:t>
            </a:r>
          </a:p>
          <a:p>
            <a:endParaRPr lang="tr-TR" sz="2800" dirty="0">
              <a:solidFill>
                <a:srgbClr val="00B0F0"/>
              </a:solidFill>
            </a:endParaRPr>
          </a:p>
          <a:p>
            <a:endParaRPr lang="tr-TR" sz="2800" dirty="0"/>
          </a:p>
        </p:txBody>
      </p:sp>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grpSp>
        <p:nvGrpSpPr>
          <p:cNvPr id="3" name="17 Grup"/>
          <p:cNvGrpSpPr/>
          <p:nvPr/>
        </p:nvGrpSpPr>
        <p:grpSpPr>
          <a:xfrm>
            <a:off x="6134100" y="2705100"/>
            <a:ext cx="5372101" cy="3657600"/>
            <a:chOff x="4286250" y="3438530"/>
            <a:chExt cx="5143499" cy="3419470"/>
          </a:xfrm>
        </p:grpSpPr>
        <p:grpSp>
          <p:nvGrpSpPr>
            <p:cNvPr id="4" name="Grup 14"/>
            <p:cNvGrpSpPr/>
            <p:nvPr/>
          </p:nvGrpSpPr>
          <p:grpSpPr>
            <a:xfrm>
              <a:off x="5791200" y="4095750"/>
              <a:ext cx="2133599" cy="2247900"/>
              <a:chOff x="0" y="563306"/>
              <a:chExt cx="1769726" cy="1769320"/>
            </a:xfrm>
            <a:solidFill>
              <a:schemeClr val="accent5">
                <a:lumMod val="60000"/>
                <a:lumOff val="40000"/>
              </a:schemeClr>
            </a:solidFill>
          </p:grpSpPr>
          <p:sp>
            <p:nvSpPr>
              <p:cNvPr id="9"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13"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3200" b="1" dirty="0">
                    <a:solidFill>
                      <a:prstClr val="white"/>
                    </a:solidFill>
                    <a:latin typeface="Calibri"/>
                  </a:rPr>
                  <a:t>İÇERİK</a:t>
                </a:r>
              </a:p>
            </p:txBody>
          </p:sp>
        </p:grpSp>
        <p:sp>
          <p:nvSpPr>
            <p:cNvPr id="14" name="13 Oval"/>
            <p:cNvSpPr/>
            <p:nvPr/>
          </p:nvSpPr>
          <p:spPr>
            <a:xfrm>
              <a:off x="4286250" y="3514730"/>
              <a:ext cx="1695450" cy="164782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t>SORULAR</a:t>
              </a:r>
            </a:p>
          </p:txBody>
        </p:sp>
        <p:sp>
          <p:nvSpPr>
            <p:cNvPr id="15" name="14 Oval"/>
            <p:cNvSpPr/>
            <p:nvPr/>
          </p:nvSpPr>
          <p:spPr>
            <a:xfrm>
              <a:off x="7677150" y="3438530"/>
              <a:ext cx="1638299" cy="166687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t>ANKETLER</a:t>
              </a:r>
            </a:p>
          </p:txBody>
        </p:sp>
        <p:sp>
          <p:nvSpPr>
            <p:cNvPr id="16" name="15 Oval"/>
            <p:cNvSpPr/>
            <p:nvPr/>
          </p:nvSpPr>
          <p:spPr>
            <a:xfrm>
              <a:off x="4286250" y="5191130"/>
              <a:ext cx="1714500" cy="166687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t>KARNELER</a:t>
              </a:r>
            </a:p>
          </p:txBody>
        </p:sp>
        <p:sp>
          <p:nvSpPr>
            <p:cNvPr id="17" name="16 Oval"/>
            <p:cNvSpPr/>
            <p:nvPr/>
          </p:nvSpPr>
          <p:spPr>
            <a:xfrm>
              <a:off x="7696200" y="5191130"/>
              <a:ext cx="1733549" cy="166687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t>RAPORLAR</a:t>
              </a:r>
            </a:p>
          </p:txBody>
        </p:sp>
      </p:grpSp>
      <p:sp>
        <p:nvSpPr>
          <p:cNvPr id="19" name="18 Oval"/>
          <p:cNvSpPr/>
          <p:nvPr/>
        </p:nvSpPr>
        <p:spPr>
          <a:xfrm>
            <a:off x="7448550" y="36766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1</a:t>
            </a:r>
          </a:p>
        </p:txBody>
      </p:sp>
      <p:sp>
        <p:nvSpPr>
          <p:cNvPr id="20" name="19 Oval"/>
          <p:cNvSpPr/>
          <p:nvPr/>
        </p:nvSpPr>
        <p:spPr>
          <a:xfrm>
            <a:off x="7505700" y="49720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3</a:t>
            </a:r>
          </a:p>
        </p:txBody>
      </p:sp>
      <p:sp>
        <p:nvSpPr>
          <p:cNvPr id="21" name="20 Oval"/>
          <p:cNvSpPr/>
          <p:nvPr/>
        </p:nvSpPr>
        <p:spPr>
          <a:xfrm>
            <a:off x="9239250" y="361950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2</a:t>
            </a:r>
          </a:p>
        </p:txBody>
      </p:sp>
      <p:sp>
        <p:nvSpPr>
          <p:cNvPr id="22" name="21 Oval"/>
          <p:cNvSpPr/>
          <p:nvPr/>
        </p:nvSpPr>
        <p:spPr>
          <a:xfrm>
            <a:off x="9277350" y="495300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3600" b="1" dirty="0">
                <a:solidFill>
                  <a:srgbClr val="0070C0"/>
                </a:solidFill>
              </a:rPr>
              <a:t>4</a:t>
            </a:r>
          </a:p>
        </p:txBody>
      </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4095750" y="2437745"/>
            <a:ext cx="8096251" cy="4401205"/>
          </a:xfrm>
          <a:prstGeom prst="rect">
            <a:avLst/>
          </a:prstGeom>
        </p:spPr>
        <p:txBody>
          <a:bodyPr wrap="square">
            <a:spAutoFit/>
          </a:bodyPr>
          <a:lstStyle/>
          <a:p>
            <a:r>
              <a:rPr lang="tr-TR" sz="2800" dirty="0">
                <a:solidFill>
                  <a:srgbClr val="FF0000"/>
                </a:solidFill>
              </a:rPr>
              <a:t>Sorular:  </a:t>
            </a:r>
          </a:p>
          <a:p>
            <a:endParaRPr lang="tr-TR" sz="2800" dirty="0">
              <a:solidFill>
                <a:srgbClr val="FF0000"/>
              </a:solidFill>
            </a:endParaRPr>
          </a:p>
          <a:p>
            <a:pPr>
              <a:buFont typeface="Arial" pitchFamily="34" charset="0"/>
              <a:buChar char="•"/>
            </a:pPr>
            <a:r>
              <a:rPr lang="tr-TR" sz="2800" dirty="0">
                <a:solidFill>
                  <a:schemeClr val="accent1">
                    <a:lumMod val="75000"/>
                  </a:schemeClr>
                </a:solidFill>
              </a:rPr>
              <a:t>Pilot uygulaması yapılmış,</a:t>
            </a:r>
          </a:p>
          <a:p>
            <a:pPr>
              <a:buFont typeface="Arial" pitchFamily="34" charset="0"/>
              <a:buChar char="•"/>
            </a:pPr>
            <a:r>
              <a:rPr lang="tr-TR" sz="2800" dirty="0">
                <a:solidFill>
                  <a:schemeClr val="accent1">
                    <a:lumMod val="75000"/>
                  </a:schemeClr>
                </a:solidFill>
              </a:rPr>
              <a:t>Madde analizlerine göre redakte edilmiş</a:t>
            </a:r>
          </a:p>
          <a:p>
            <a:pPr>
              <a:buFont typeface="Arial" pitchFamily="34" charset="0"/>
              <a:buChar char="•"/>
            </a:pPr>
            <a:r>
              <a:rPr lang="tr-TR" sz="2800" dirty="0">
                <a:solidFill>
                  <a:schemeClr val="accent1">
                    <a:lumMod val="75000"/>
                  </a:schemeClr>
                </a:solidFill>
              </a:rPr>
              <a:t>Program kazanımları ve becerilerine uygun </a:t>
            </a:r>
          </a:p>
          <a:p>
            <a:pPr>
              <a:buFont typeface="Arial" pitchFamily="34" charset="0"/>
              <a:buChar char="•"/>
            </a:pPr>
            <a:r>
              <a:rPr lang="tr-TR" sz="2800" dirty="0">
                <a:solidFill>
                  <a:schemeClr val="accent1">
                    <a:lumMod val="75000"/>
                  </a:schemeClr>
                </a:solidFill>
              </a:rPr>
              <a:t>Günlük yaşamla ilişkili problem durumları içeren</a:t>
            </a:r>
          </a:p>
          <a:p>
            <a:pPr>
              <a:buFont typeface="Arial" pitchFamily="34" charset="0"/>
              <a:buChar char="•"/>
            </a:pPr>
            <a:r>
              <a:rPr lang="tr-TR" sz="2800" dirty="0">
                <a:solidFill>
                  <a:schemeClr val="accent1">
                    <a:lumMod val="75000"/>
                  </a:schemeClr>
                </a:solidFill>
              </a:rPr>
              <a:t>Eleştirel düşünme, problem çözme, üst düzey düşünmeyi de ölçmeye yöneliktir.</a:t>
            </a:r>
          </a:p>
          <a:p>
            <a:endParaRPr lang="tr-TR" sz="2800" dirty="0">
              <a:solidFill>
                <a:srgbClr val="00B0F0"/>
              </a:solidFill>
            </a:endParaRPr>
          </a:p>
          <a:p>
            <a:endParaRPr lang="tr-TR" sz="2800" dirty="0"/>
          </a:p>
        </p:txBody>
      </p:sp>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grpSp>
        <p:nvGrpSpPr>
          <p:cNvPr id="21" name="20 Grup"/>
          <p:cNvGrpSpPr/>
          <p:nvPr/>
        </p:nvGrpSpPr>
        <p:grpSpPr>
          <a:xfrm>
            <a:off x="476250" y="2762250"/>
            <a:ext cx="3486150" cy="3676650"/>
            <a:chOff x="476250" y="2762250"/>
            <a:chExt cx="3486150" cy="3676650"/>
          </a:xfrm>
        </p:grpSpPr>
        <p:grpSp>
          <p:nvGrpSpPr>
            <p:cNvPr id="22" name="Grup 14"/>
            <p:cNvGrpSpPr/>
            <p:nvPr/>
          </p:nvGrpSpPr>
          <p:grpSpPr>
            <a:xfrm>
              <a:off x="476250" y="3431830"/>
              <a:ext cx="3067049" cy="3007070"/>
              <a:chOff x="0" y="563306"/>
              <a:chExt cx="1769726" cy="1769320"/>
            </a:xfrm>
            <a:solidFill>
              <a:schemeClr val="accent5">
                <a:lumMod val="60000"/>
                <a:lumOff val="40000"/>
              </a:schemeClr>
            </a:solidFill>
          </p:grpSpPr>
          <p:sp>
            <p:nvSpPr>
              <p:cNvPr id="25"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26"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3200" b="1" dirty="0">
                    <a:solidFill>
                      <a:prstClr val="white"/>
                    </a:solidFill>
                    <a:latin typeface="Calibri"/>
                  </a:rPr>
                  <a:t>İÇERİK</a:t>
                </a:r>
              </a:p>
            </p:txBody>
          </p:sp>
        </p:grpSp>
        <p:sp>
          <p:nvSpPr>
            <p:cNvPr id="23" name="22 Oval"/>
            <p:cNvSpPr/>
            <p:nvPr/>
          </p:nvSpPr>
          <p:spPr>
            <a:xfrm>
              <a:off x="1924050" y="2762250"/>
              <a:ext cx="2038350" cy="2057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SORULAR</a:t>
              </a:r>
            </a:p>
          </p:txBody>
        </p:sp>
        <p:sp>
          <p:nvSpPr>
            <p:cNvPr id="24" name="23 Oval"/>
            <p:cNvSpPr/>
            <p:nvPr/>
          </p:nvSpPr>
          <p:spPr>
            <a:xfrm>
              <a:off x="1581150" y="34480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1</a:t>
              </a:r>
            </a:p>
          </p:txBody>
        </p:sp>
      </p:gr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4095750" y="2437745"/>
            <a:ext cx="8096251" cy="4401205"/>
          </a:xfrm>
          <a:prstGeom prst="rect">
            <a:avLst/>
          </a:prstGeom>
        </p:spPr>
        <p:txBody>
          <a:bodyPr wrap="square">
            <a:spAutoFit/>
          </a:bodyPr>
          <a:lstStyle/>
          <a:p>
            <a:r>
              <a:rPr lang="tr-TR" sz="2800" dirty="0">
                <a:solidFill>
                  <a:srgbClr val="FF0000"/>
                </a:solidFill>
              </a:rPr>
              <a:t>Sorular:  </a:t>
            </a:r>
          </a:p>
          <a:p>
            <a:endParaRPr lang="tr-TR" sz="2800" dirty="0">
              <a:solidFill>
                <a:srgbClr val="FF0000"/>
              </a:solidFill>
            </a:endParaRPr>
          </a:p>
          <a:p>
            <a:r>
              <a:rPr lang="tr-TR" sz="2800" dirty="0">
                <a:solidFill>
                  <a:srgbClr val="FF0000"/>
                </a:solidFill>
              </a:rPr>
              <a:t>4. ve 7 sınıflarda </a:t>
            </a:r>
            <a:r>
              <a:rPr lang="tr-TR" sz="2800" b="1" dirty="0">
                <a:solidFill>
                  <a:schemeClr val="accent1">
                    <a:lumMod val="75000"/>
                  </a:schemeClr>
                </a:solidFill>
              </a:rPr>
              <a:t>bilgi, beceri, uygulamaya </a:t>
            </a:r>
            <a:r>
              <a:rPr lang="tr-TR" sz="2800" dirty="0">
                <a:solidFill>
                  <a:schemeClr val="accent1">
                    <a:lumMod val="75000"/>
                  </a:schemeClr>
                </a:solidFill>
              </a:rPr>
              <a:t>yönelik kazanımlarla uyumlu sorular</a:t>
            </a:r>
          </a:p>
          <a:p>
            <a:endParaRPr lang="tr-TR" sz="2800" dirty="0">
              <a:solidFill>
                <a:schemeClr val="accent1">
                  <a:lumMod val="75000"/>
                </a:schemeClr>
              </a:solidFill>
            </a:endParaRPr>
          </a:p>
          <a:p>
            <a:r>
              <a:rPr lang="tr-TR" sz="2800" dirty="0">
                <a:solidFill>
                  <a:srgbClr val="FF0000"/>
                </a:solidFill>
              </a:rPr>
              <a:t>10 sınıflarda </a:t>
            </a:r>
            <a:r>
              <a:rPr lang="tr-TR" sz="2800" dirty="0">
                <a:solidFill>
                  <a:schemeClr val="accent1">
                    <a:lumMod val="75000"/>
                  </a:schemeClr>
                </a:solidFill>
              </a:rPr>
              <a:t>beceri temelli </a:t>
            </a:r>
            <a:r>
              <a:rPr lang="tr-TR" sz="2800" b="1" dirty="0">
                <a:solidFill>
                  <a:schemeClr val="accent1">
                    <a:lumMod val="75000"/>
                  </a:schemeClr>
                </a:solidFill>
              </a:rPr>
              <a:t>Fen Okuryazarlığı, Matematik Okuryazarlığı ve Okuma Becerilerini </a:t>
            </a:r>
            <a:r>
              <a:rPr lang="tr-TR" sz="2800" dirty="0">
                <a:solidFill>
                  <a:schemeClr val="accent1">
                    <a:lumMod val="75000"/>
                  </a:schemeClr>
                </a:solidFill>
              </a:rPr>
              <a:t>ölçmeye yönelik sorular</a:t>
            </a:r>
          </a:p>
          <a:p>
            <a:endParaRPr lang="tr-TR" sz="2800" dirty="0">
              <a:solidFill>
                <a:srgbClr val="00B0F0"/>
              </a:solidFill>
            </a:endParaRPr>
          </a:p>
          <a:p>
            <a:endParaRPr lang="tr-TR" sz="2800" dirty="0"/>
          </a:p>
        </p:txBody>
      </p:sp>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grpSp>
        <p:nvGrpSpPr>
          <p:cNvPr id="15" name="14 Grup"/>
          <p:cNvGrpSpPr/>
          <p:nvPr/>
        </p:nvGrpSpPr>
        <p:grpSpPr>
          <a:xfrm>
            <a:off x="476250" y="2762250"/>
            <a:ext cx="3486150" cy="3676650"/>
            <a:chOff x="476250" y="2762250"/>
            <a:chExt cx="3486150" cy="3676650"/>
          </a:xfrm>
        </p:grpSpPr>
        <p:grpSp>
          <p:nvGrpSpPr>
            <p:cNvPr id="8" name="Grup 14"/>
            <p:cNvGrpSpPr/>
            <p:nvPr/>
          </p:nvGrpSpPr>
          <p:grpSpPr>
            <a:xfrm>
              <a:off x="476250" y="3431830"/>
              <a:ext cx="3067049" cy="3007070"/>
              <a:chOff x="0" y="563306"/>
              <a:chExt cx="1769726" cy="1769320"/>
            </a:xfrm>
            <a:solidFill>
              <a:schemeClr val="accent5">
                <a:lumMod val="60000"/>
                <a:lumOff val="40000"/>
              </a:schemeClr>
            </a:solidFill>
          </p:grpSpPr>
          <p:sp>
            <p:nvSpPr>
              <p:cNvPr id="9"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10"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3200" b="1" dirty="0">
                    <a:solidFill>
                      <a:prstClr val="white"/>
                    </a:solidFill>
                    <a:latin typeface="Calibri"/>
                  </a:rPr>
                  <a:t>İÇERİK</a:t>
                </a:r>
              </a:p>
            </p:txBody>
          </p:sp>
        </p:grpSp>
        <p:sp>
          <p:nvSpPr>
            <p:cNvPr id="13" name="12 Oval"/>
            <p:cNvSpPr/>
            <p:nvPr/>
          </p:nvSpPr>
          <p:spPr>
            <a:xfrm>
              <a:off x="1924050" y="2762250"/>
              <a:ext cx="2038350" cy="2057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SORULAR</a:t>
              </a:r>
            </a:p>
          </p:txBody>
        </p:sp>
        <p:sp>
          <p:nvSpPr>
            <p:cNvPr id="14" name="13 Oval"/>
            <p:cNvSpPr/>
            <p:nvPr/>
          </p:nvSpPr>
          <p:spPr>
            <a:xfrm>
              <a:off x="1581150" y="34480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1</a:t>
              </a:r>
            </a:p>
          </p:txBody>
        </p:sp>
      </p:gr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4095750" y="2437745"/>
            <a:ext cx="8096251" cy="4401205"/>
          </a:xfrm>
          <a:prstGeom prst="rect">
            <a:avLst/>
          </a:prstGeom>
        </p:spPr>
        <p:txBody>
          <a:bodyPr wrap="square">
            <a:spAutoFit/>
          </a:bodyPr>
          <a:lstStyle/>
          <a:p>
            <a:r>
              <a:rPr lang="tr-TR" sz="2800" dirty="0">
                <a:solidFill>
                  <a:srgbClr val="FF0000"/>
                </a:solidFill>
              </a:rPr>
              <a:t>Fen Okuryazarlığı :</a:t>
            </a:r>
          </a:p>
          <a:p>
            <a:r>
              <a:rPr lang="tr-TR" sz="2800" dirty="0">
                <a:solidFill>
                  <a:schemeClr val="accent1">
                    <a:lumMod val="75000"/>
                  </a:schemeClr>
                </a:solidFill>
              </a:rPr>
              <a:t>En temel düzeyde bazı bilimsel kavramları, olguları anlayabilmesi ve açıklayabilmesi ve teknolojik gelişmeleri izleyip yaşamında kullanabilme becerisine sahip olabilmesidir.Fen ve teknoloji okur-yazarı bireyler, bilimin ve bilimsel bilginin doğasını algılar; temel fen kavram, ilke, yasa ve kuramlarını anlar ve bunları uygun biçimlerde kullanır.</a:t>
            </a:r>
          </a:p>
          <a:p>
            <a:r>
              <a:rPr lang="tr-TR" sz="2800" dirty="0">
                <a:solidFill>
                  <a:schemeClr val="accent1">
                    <a:lumMod val="75000"/>
                  </a:schemeClr>
                </a:solidFill>
              </a:rPr>
              <a:t>Bireyler çeşitli konularda verdikleri kararları bilimsel ve teknolojik bilgi ve süreçlere dayandırır.</a:t>
            </a:r>
          </a:p>
        </p:txBody>
      </p:sp>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grpSp>
        <p:nvGrpSpPr>
          <p:cNvPr id="14" name="13 Grup"/>
          <p:cNvGrpSpPr/>
          <p:nvPr/>
        </p:nvGrpSpPr>
        <p:grpSpPr>
          <a:xfrm>
            <a:off x="476250" y="2762250"/>
            <a:ext cx="3486150" cy="3676650"/>
            <a:chOff x="476250" y="2762250"/>
            <a:chExt cx="3486150" cy="3676650"/>
          </a:xfrm>
        </p:grpSpPr>
        <p:grpSp>
          <p:nvGrpSpPr>
            <p:cNvPr id="15" name="Grup 14"/>
            <p:cNvGrpSpPr/>
            <p:nvPr/>
          </p:nvGrpSpPr>
          <p:grpSpPr>
            <a:xfrm>
              <a:off x="476250" y="3431830"/>
              <a:ext cx="3067049" cy="3007070"/>
              <a:chOff x="0" y="563306"/>
              <a:chExt cx="1769726" cy="1769320"/>
            </a:xfrm>
            <a:solidFill>
              <a:schemeClr val="accent5">
                <a:lumMod val="60000"/>
                <a:lumOff val="40000"/>
              </a:schemeClr>
            </a:solidFill>
          </p:grpSpPr>
          <p:sp>
            <p:nvSpPr>
              <p:cNvPr id="18"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19"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3200" b="1" dirty="0">
                    <a:solidFill>
                      <a:prstClr val="white"/>
                    </a:solidFill>
                    <a:latin typeface="Calibri"/>
                  </a:rPr>
                  <a:t>İÇERİK</a:t>
                </a:r>
              </a:p>
            </p:txBody>
          </p:sp>
        </p:grpSp>
        <p:sp>
          <p:nvSpPr>
            <p:cNvPr id="16" name="15 Oval"/>
            <p:cNvSpPr/>
            <p:nvPr/>
          </p:nvSpPr>
          <p:spPr>
            <a:xfrm>
              <a:off x="1924050" y="2762250"/>
              <a:ext cx="2038350" cy="2057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SORULAR</a:t>
              </a:r>
            </a:p>
          </p:txBody>
        </p:sp>
        <p:sp>
          <p:nvSpPr>
            <p:cNvPr id="17" name="16 Oval"/>
            <p:cNvSpPr/>
            <p:nvPr/>
          </p:nvSpPr>
          <p:spPr>
            <a:xfrm>
              <a:off x="1581150" y="34480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1</a:t>
              </a:r>
            </a:p>
          </p:txBody>
        </p:sp>
      </p:gr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4095750" y="2437745"/>
            <a:ext cx="8096251" cy="4893647"/>
          </a:xfrm>
          <a:prstGeom prst="rect">
            <a:avLst/>
          </a:prstGeom>
        </p:spPr>
        <p:txBody>
          <a:bodyPr wrap="square">
            <a:spAutoFit/>
          </a:bodyPr>
          <a:lstStyle/>
          <a:p>
            <a:r>
              <a:rPr lang="tr-TR" sz="2800" dirty="0">
                <a:solidFill>
                  <a:srgbClr val="FF0000"/>
                </a:solidFill>
              </a:rPr>
              <a:t>Matematiksel okuryazarlık </a:t>
            </a:r>
          </a:p>
          <a:p>
            <a:r>
              <a:rPr lang="tr-TR" sz="3200" dirty="0">
                <a:solidFill>
                  <a:schemeClr val="accent1">
                    <a:lumMod val="75000"/>
                  </a:schemeClr>
                </a:solidFill>
              </a:rPr>
              <a:t>“</a:t>
            </a:r>
            <a:r>
              <a:rPr lang="tr-TR" sz="2800" dirty="0">
                <a:solidFill>
                  <a:schemeClr val="accent1">
                    <a:lumMod val="75000"/>
                  </a:schemeClr>
                </a:solidFill>
              </a:rPr>
              <a:t>Bireyin düşünen, üreten ve eleştiren bir vatandaş olarak bugün ve gelecekte karşılaşacağı sorunların çözümünde matematiksel düşünme ve karar verme süreçlerini kullanarak çevresindeki dünyada matematiğin oynadığı rolü anlama ve tanıma kapasitesidir.</a:t>
            </a:r>
            <a:endParaRPr lang="tr-TR" sz="3200" dirty="0">
              <a:solidFill>
                <a:schemeClr val="accent1">
                  <a:lumMod val="75000"/>
                </a:schemeClr>
              </a:solidFill>
            </a:endParaRPr>
          </a:p>
          <a:p>
            <a:r>
              <a:rPr lang="tr-TR" sz="2800" dirty="0">
                <a:solidFill>
                  <a:schemeClr val="accent1">
                    <a:lumMod val="75000"/>
                  </a:schemeClr>
                </a:solidFill>
              </a:rPr>
              <a:t>Kişinin matematiksel akıl yürütme, sorgulama, araştırma yapabilme, problem çözme, günlük yaşam ile ilişkili uygulamaları yapabilmesi vb. becerilerdir. </a:t>
            </a:r>
          </a:p>
          <a:p>
            <a:endParaRPr lang="tr-TR" sz="2800" dirty="0"/>
          </a:p>
        </p:txBody>
      </p:sp>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grpSp>
        <p:nvGrpSpPr>
          <p:cNvPr id="14" name="13 Grup"/>
          <p:cNvGrpSpPr/>
          <p:nvPr/>
        </p:nvGrpSpPr>
        <p:grpSpPr>
          <a:xfrm>
            <a:off x="476250" y="2762250"/>
            <a:ext cx="3486150" cy="3676650"/>
            <a:chOff x="476250" y="2762250"/>
            <a:chExt cx="3486150" cy="3676650"/>
          </a:xfrm>
        </p:grpSpPr>
        <p:grpSp>
          <p:nvGrpSpPr>
            <p:cNvPr id="15" name="Grup 14"/>
            <p:cNvGrpSpPr/>
            <p:nvPr/>
          </p:nvGrpSpPr>
          <p:grpSpPr>
            <a:xfrm>
              <a:off x="476250" y="3431830"/>
              <a:ext cx="3067049" cy="3007070"/>
              <a:chOff x="0" y="563306"/>
              <a:chExt cx="1769726" cy="1769320"/>
            </a:xfrm>
            <a:solidFill>
              <a:schemeClr val="accent5">
                <a:lumMod val="60000"/>
                <a:lumOff val="40000"/>
              </a:schemeClr>
            </a:solidFill>
          </p:grpSpPr>
          <p:sp>
            <p:nvSpPr>
              <p:cNvPr id="18"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19"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3200" b="1" dirty="0">
                    <a:solidFill>
                      <a:prstClr val="white"/>
                    </a:solidFill>
                    <a:latin typeface="Calibri"/>
                  </a:rPr>
                  <a:t>İÇERİK</a:t>
                </a:r>
              </a:p>
            </p:txBody>
          </p:sp>
        </p:grpSp>
        <p:sp>
          <p:nvSpPr>
            <p:cNvPr id="16" name="15 Oval"/>
            <p:cNvSpPr/>
            <p:nvPr/>
          </p:nvSpPr>
          <p:spPr>
            <a:xfrm>
              <a:off x="1924050" y="2762250"/>
              <a:ext cx="2038350" cy="2057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SORULAR</a:t>
              </a:r>
            </a:p>
          </p:txBody>
        </p:sp>
        <p:sp>
          <p:nvSpPr>
            <p:cNvPr id="17" name="16 Oval"/>
            <p:cNvSpPr/>
            <p:nvPr/>
          </p:nvSpPr>
          <p:spPr>
            <a:xfrm>
              <a:off x="1581150" y="34480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1</a:t>
              </a:r>
            </a:p>
          </p:txBody>
        </p:sp>
      </p:gr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4095749" y="3053565"/>
            <a:ext cx="8096251" cy="2739211"/>
          </a:xfrm>
          <a:prstGeom prst="rect">
            <a:avLst/>
          </a:prstGeom>
        </p:spPr>
        <p:txBody>
          <a:bodyPr wrap="square">
            <a:spAutoFit/>
          </a:bodyPr>
          <a:lstStyle/>
          <a:p>
            <a:r>
              <a:rPr lang="tr-TR" sz="2800" dirty="0">
                <a:solidFill>
                  <a:srgbClr val="FF0000"/>
                </a:solidFill>
              </a:rPr>
              <a:t>Okuma Becerileri</a:t>
            </a:r>
          </a:p>
          <a:p>
            <a:r>
              <a:rPr lang="tr-TR" sz="3200" dirty="0">
                <a:solidFill>
                  <a:schemeClr val="accent1">
                    <a:lumMod val="75000"/>
                  </a:schemeClr>
                </a:solidFill>
              </a:rPr>
              <a:t>“</a:t>
            </a:r>
            <a:r>
              <a:rPr lang="tr-TR" sz="2800" dirty="0">
                <a:solidFill>
                  <a:schemeClr val="accent1">
                    <a:lumMod val="75000"/>
                  </a:schemeClr>
                </a:solidFill>
              </a:rPr>
              <a:t>Bireyin amaçları doğrultusunda bilgi ve potansiyelini geliştirmesi ve toplumda başarılı olması için metinleri anlaması, kullanması, değerlendirmesini içeren becerilerdir. </a:t>
            </a:r>
          </a:p>
          <a:p>
            <a:endParaRPr lang="tr-TR" sz="2800" dirty="0"/>
          </a:p>
        </p:txBody>
      </p:sp>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grpSp>
        <p:nvGrpSpPr>
          <p:cNvPr id="3" name="13 Grup"/>
          <p:cNvGrpSpPr/>
          <p:nvPr/>
        </p:nvGrpSpPr>
        <p:grpSpPr>
          <a:xfrm>
            <a:off x="476250" y="2762250"/>
            <a:ext cx="3486150" cy="3676650"/>
            <a:chOff x="476250" y="2762250"/>
            <a:chExt cx="3486150" cy="3676650"/>
          </a:xfrm>
        </p:grpSpPr>
        <p:grpSp>
          <p:nvGrpSpPr>
            <p:cNvPr id="4" name="Grup 14"/>
            <p:cNvGrpSpPr/>
            <p:nvPr/>
          </p:nvGrpSpPr>
          <p:grpSpPr>
            <a:xfrm>
              <a:off x="476250" y="3431830"/>
              <a:ext cx="3067049" cy="3007070"/>
              <a:chOff x="0" y="563306"/>
              <a:chExt cx="1769726" cy="1769320"/>
            </a:xfrm>
            <a:solidFill>
              <a:schemeClr val="accent5">
                <a:lumMod val="60000"/>
                <a:lumOff val="40000"/>
              </a:schemeClr>
            </a:solidFill>
          </p:grpSpPr>
          <p:sp>
            <p:nvSpPr>
              <p:cNvPr id="18"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19"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3200" b="1" dirty="0">
                    <a:solidFill>
                      <a:prstClr val="white"/>
                    </a:solidFill>
                    <a:latin typeface="Calibri"/>
                  </a:rPr>
                  <a:t>İÇERİK</a:t>
                </a:r>
              </a:p>
            </p:txBody>
          </p:sp>
        </p:grpSp>
        <p:sp>
          <p:nvSpPr>
            <p:cNvPr id="16" name="15 Oval"/>
            <p:cNvSpPr/>
            <p:nvPr/>
          </p:nvSpPr>
          <p:spPr>
            <a:xfrm>
              <a:off x="1924050" y="2762250"/>
              <a:ext cx="2038350" cy="2057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SORULAR</a:t>
              </a:r>
            </a:p>
          </p:txBody>
        </p:sp>
        <p:sp>
          <p:nvSpPr>
            <p:cNvPr id="17" name="16 Oval"/>
            <p:cNvSpPr/>
            <p:nvPr/>
          </p:nvSpPr>
          <p:spPr>
            <a:xfrm>
              <a:off x="1581150" y="34480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1</a:t>
              </a:r>
            </a:p>
          </p:txBody>
        </p:sp>
      </p:gr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14" name="Dikdörtgen 4"/>
          <p:cNvSpPr/>
          <p:nvPr/>
        </p:nvSpPr>
        <p:spPr>
          <a:xfrm>
            <a:off x="4572000" y="2736324"/>
            <a:ext cx="7620000" cy="2246769"/>
          </a:xfrm>
          <a:prstGeom prst="rect">
            <a:avLst/>
          </a:prstGeom>
        </p:spPr>
        <p:txBody>
          <a:bodyPr wrap="square">
            <a:spAutoFit/>
          </a:bodyPr>
          <a:lstStyle/>
          <a:p>
            <a:r>
              <a:rPr lang="tr-TR" sz="2800" dirty="0">
                <a:solidFill>
                  <a:srgbClr val="FF0000"/>
                </a:solidFill>
              </a:rPr>
              <a:t>Anketler:  </a:t>
            </a:r>
          </a:p>
          <a:p>
            <a:endParaRPr lang="tr-TR" sz="2800" dirty="0">
              <a:solidFill>
                <a:schemeClr val="accent1">
                  <a:lumMod val="75000"/>
                </a:schemeClr>
              </a:solidFill>
            </a:endParaRPr>
          </a:p>
          <a:p>
            <a:r>
              <a:rPr lang="tr-TR" sz="2800" dirty="0">
                <a:solidFill>
                  <a:schemeClr val="accent1">
                    <a:lumMod val="75000"/>
                  </a:schemeClr>
                </a:solidFill>
              </a:rPr>
              <a:t>Öğrenci, Öğretmen, ve Yönetici Anketleri ile Eğitim ve öğretim sürecine etki eden faktörler bütüncül olarak ele alınmaktadır.  </a:t>
            </a:r>
          </a:p>
        </p:txBody>
      </p:sp>
      <p:grpSp>
        <p:nvGrpSpPr>
          <p:cNvPr id="3" name="15 Grup"/>
          <p:cNvGrpSpPr/>
          <p:nvPr/>
        </p:nvGrpSpPr>
        <p:grpSpPr>
          <a:xfrm>
            <a:off x="476250" y="2705100"/>
            <a:ext cx="3638550" cy="3733800"/>
            <a:chOff x="476250" y="2705100"/>
            <a:chExt cx="3638550" cy="3733800"/>
          </a:xfrm>
        </p:grpSpPr>
        <p:grpSp>
          <p:nvGrpSpPr>
            <p:cNvPr id="4" name="Grup 14"/>
            <p:cNvGrpSpPr/>
            <p:nvPr/>
          </p:nvGrpSpPr>
          <p:grpSpPr>
            <a:xfrm>
              <a:off x="476250" y="3431830"/>
              <a:ext cx="3067049" cy="3007070"/>
              <a:chOff x="0" y="563306"/>
              <a:chExt cx="1769726" cy="1769320"/>
            </a:xfrm>
            <a:solidFill>
              <a:schemeClr val="accent5">
                <a:lumMod val="60000"/>
                <a:lumOff val="40000"/>
              </a:schemeClr>
            </a:solidFill>
          </p:grpSpPr>
          <p:sp>
            <p:nvSpPr>
              <p:cNvPr id="9"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10"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3200" b="1" dirty="0">
                    <a:solidFill>
                      <a:prstClr val="white"/>
                    </a:solidFill>
                    <a:latin typeface="Calibri"/>
                  </a:rPr>
                  <a:t>İÇERİK</a:t>
                </a:r>
              </a:p>
            </p:txBody>
          </p:sp>
        </p:grpSp>
        <p:sp>
          <p:nvSpPr>
            <p:cNvPr id="13" name="12 Oval"/>
            <p:cNvSpPr/>
            <p:nvPr/>
          </p:nvSpPr>
          <p:spPr>
            <a:xfrm>
              <a:off x="1924050" y="2705100"/>
              <a:ext cx="2190750" cy="203835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ANKETLER</a:t>
              </a:r>
            </a:p>
          </p:txBody>
        </p:sp>
        <p:sp>
          <p:nvSpPr>
            <p:cNvPr id="15" name="14 Oval"/>
            <p:cNvSpPr/>
            <p:nvPr/>
          </p:nvSpPr>
          <p:spPr>
            <a:xfrm>
              <a:off x="1581150" y="34480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2</a:t>
              </a:r>
            </a:p>
          </p:txBody>
        </p:sp>
      </p:gr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14" name="Dikdörtgen 4"/>
          <p:cNvSpPr/>
          <p:nvPr/>
        </p:nvSpPr>
        <p:spPr>
          <a:xfrm>
            <a:off x="4217437" y="2605695"/>
            <a:ext cx="7713306" cy="3970318"/>
          </a:xfrm>
          <a:prstGeom prst="rect">
            <a:avLst/>
          </a:prstGeom>
        </p:spPr>
        <p:txBody>
          <a:bodyPr wrap="square">
            <a:spAutoFit/>
          </a:bodyPr>
          <a:lstStyle/>
          <a:p>
            <a:pPr>
              <a:buFont typeface="Arial" pitchFamily="34" charset="0"/>
              <a:buChar char="•"/>
            </a:pPr>
            <a:r>
              <a:rPr lang="tr-TR" sz="2800" dirty="0">
                <a:solidFill>
                  <a:srgbClr val="FF0000"/>
                </a:solidFill>
              </a:rPr>
              <a:t>Öğretmen Anketi: </a:t>
            </a:r>
            <a:r>
              <a:rPr lang="tr-TR" sz="2800" dirty="0">
                <a:solidFill>
                  <a:schemeClr val="accent1">
                    <a:lumMod val="75000"/>
                  </a:schemeClr>
                </a:solidFill>
              </a:rPr>
              <a:t>Mesleki tecrübe, ders işleyiş tarzı, tutumları vb.</a:t>
            </a:r>
          </a:p>
          <a:p>
            <a:pPr>
              <a:buFont typeface="Arial" pitchFamily="34" charset="0"/>
              <a:buChar char="•"/>
            </a:pPr>
            <a:endParaRPr lang="tr-TR" sz="2800" dirty="0">
              <a:solidFill>
                <a:schemeClr val="accent1">
                  <a:lumMod val="75000"/>
                </a:schemeClr>
              </a:solidFill>
            </a:endParaRPr>
          </a:p>
          <a:p>
            <a:pPr>
              <a:buFont typeface="Arial" pitchFamily="34" charset="0"/>
              <a:buChar char="•"/>
            </a:pPr>
            <a:r>
              <a:rPr lang="tr-TR" sz="2800" dirty="0">
                <a:solidFill>
                  <a:srgbClr val="FF0000"/>
                </a:solidFill>
              </a:rPr>
              <a:t>Yönetici anketi</a:t>
            </a:r>
            <a:r>
              <a:rPr lang="tr-TR" sz="2800" dirty="0">
                <a:solidFill>
                  <a:schemeClr val="accent1">
                    <a:lumMod val="75000"/>
                  </a:schemeClr>
                </a:solidFill>
              </a:rPr>
              <a:t>: Okulların mevcut durumları, işleyişi ve çevresi, yöneticilerin görüşleri vb.</a:t>
            </a:r>
          </a:p>
          <a:p>
            <a:pPr>
              <a:buFont typeface="Arial" pitchFamily="34" charset="0"/>
              <a:buChar char="•"/>
            </a:pPr>
            <a:endParaRPr lang="tr-TR" sz="2800" dirty="0">
              <a:solidFill>
                <a:schemeClr val="accent1">
                  <a:lumMod val="75000"/>
                </a:schemeClr>
              </a:solidFill>
            </a:endParaRPr>
          </a:p>
          <a:p>
            <a:pPr>
              <a:buFont typeface="Arial" pitchFamily="34" charset="0"/>
              <a:buChar char="•"/>
            </a:pPr>
            <a:r>
              <a:rPr lang="tr-TR" sz="2800" dirty="0">
                <a:solidFill>
                  <a:srgbClr val="FF0000"/>
                </a:solidFill>
              </a:rPr>
              <a:t>Öğrenci Anketi:</a:t>
            </a:r>
            <a:r>
              <a:rPr lang="tr-TR" sz="2800" dirty="0">
                <a:solidFill>
                  <a:schemeClr val="accent1">
                    <a:lumMod val="75000"/>
                  </a:schemeClr>
                </a:solidFill>
              </a:rPr>
              <a:t> Sosyo ekonomik durum, okul, dersler,ödevler hakkında görüşleri, sahip olduğu kaynaklar, teknoloji kullanımı, aile eğitim durumu vb</a:t>
            </a:r>
          </a:p>
        </p:txBody>
      </p:sp>
      <p:grpSp>
        <p:nvGrpSpPr>
          <p:cNvPr id="16" name="15 Grup"/>
          <p:cNvGrpSpPr/>
          <p:nvPr/>
        </p:nvGrpSpPr>
        <p:grpSpPr>
          <a:xfrm>
            <a:off x="476250" y="2705100"/>
            <a:ext cx="3638550" cy="3733800"/>
            <a:chOff x="476250" y="2705100"/>
            <a:chExt cx="3638550" cy="3733800"/>
          </a:xfrm>
        </p:grpSpPr>
        <p:grpSp>
          <p:nvGrpSpPr>
            <p:cNvPr id="3" name="Grup 14"/>
            <p:cNvGrpSpPr/>
            <p:nvPr/>
          </p:nvGrpSpPr>
          <p:grpSpPr>
            <a:xfrm>
              <a:off x="476250" y="3431830"/>
              <a:ext cx="3067049" cy="3007070"/>
              <a:chOff x="0" y="563306"/>
              <a:chExt cx="1769726" cy="1769320"/>
            </a:xfrm>
            <a:solidFill>
              <a:schemeClr val="accent5">
                <a:lumMod val="60000"/>
                <a:lumOff val="40000"/>
              </a:schemeClr>
            </a:solidFill>
          </p:grpSpPr>
          <p:sp>
            <p:nvSpPr>
              <p:cNvPr id="9"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10"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3200" b="1" dirty="0">
                    <a:solidFill>
                      <a:prstClr val="white"/>
                    </a:solidFill>
                    <a:latin typeface="Calibri"/>
                  </a:rPr>
                  <a:t>İÇERİK</a:t>
                </a:r>
              </a:p>
            </p:txBody>
          </p:sp>
        </p:grpSp>
        <p:sp>
          <p:nvSpPr>
            <p:cNvPr id="13" name="12 Oval"/>
            <p:cNvSpPr/>
            <p:nvPr/>
          </p:nvSpPr>
          <p:spPr>
            <a:xfrm>
              <a:off x="1924050" y="2705100"/>
              <a:ext cx="2190750" cy="203835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ANKETLER</a:t>
              </a:r>
            </a:p>
          </p:txBody>
        </p:sp>
        <p:sp>
          <p:nvSpPr>
            <p:cNvPr id="15" name="14 Oval"/>
            <p:cNvSpPr/>
            <p:nvPr/>
          </p:nvSpPr>
          <p:spPr>
            <a:xfrm>
              <a:off x="1581150" y="34480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2</a:t>
              </a:r>
            </a:p>
          </p:txBody>
        </p:sp>
      </p:gr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grpSp>
        <p:nvGrpSpPr>
          <p:cNvPr id="3" name="Grup 14"/>
          <p:cNvGrpSpPr/>
          <p:nvPr/>
        </p:nvGrpSpPr>
        <p:grpSpPr>
          <a:xfrm>
            <a:off x="476250" y="3431830"/>
            <a:ext cx="3067049" cy="3007070"/>
            <a:chOff x="0" y="563306"/>
            <a:chExt cx="1769726" cy="1769320"/>
          </a:xfrm>
          <a:solidFill>
            <a:schemeClr val="accent5">
              <a:lumMod val="60000"/>
              <a:lumOff val="40000"/>
            </a:schemeClr>
          </a:solidFill>
        </p:grpSpPr>
        <p:sp>
          <p:nvSpPr>
            <p:cNvPr id="9"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10"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3200" b="1" dirty="0">
                  <a:solidFill>
                    <a:prstClr val="white"/>
                  </a:solidFill>
                  <a:latin typeface="Calibri"/>
                </a:rPr>
                <a:t>İÇERİK</a:t>
              </a:r>
            </a:p>
          </p:txBody>
        </p:sp>
      </p:grpSp>
      <p:sp>
        <p:nvSpPr>
          <p:cNvPr id="13" name="12 Oval"/>
          <p:cNvSpPr/>
          <p:nvPr/>
        </p:nvSpPr>
        <p:spPr>
          <a:xfrm>
            <a:off x="1924050" y="2762250"/>
            <a:ext cx="2190750" cy="20193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KARNELER</a:t>
            </a:r>
          </a:p>
        </p:txBody>
      </p:sp>
      <p:sp>
        <p:nvSpPr>
          <p:cNvPr id="14" name="Dikdörtgen 4"/>
          <p:cNvSpPr/>
          <p:nvPr/>
        </p:nvSpPr>
        <p:spPr>
          <a:xfrm>
            <a:off x="4095749" y="2587034"/>
            <a:ext cx="8096251" cy="1815882"/>
          </a:xfrm>
          <a:prstGeom prst="rect">
            <a:avLst/>
          </a:prstGeom>
        </p:spPr>
        <p:txBody>
          <a:bodyPr wrap="square">
            <a:spAutoFit/>
          </a:bodyPr>
          <a:lstStyle/>
          <a:p>
            <a:r>
              <a:rPr lang="tr-TR" sz="2800" dirty="0">
                <a:solidFill>
                  <a:srgbClr val="FF0000"/>
                </a:solidFill>
              </a:rPr>
              <a:t>Karneler:  </a:t>
            </a:r>
          </a:p>
          <a:p>
            <a:r>
              <a:rPr lang="tr-TR" sz="2800" dirty="0">
                <a:solidFill>
                  <a:schemeClr val="accent1">
                    <a:lumMod val="75000"/>
                  </a:schemeClr>
                </a:solidFill>
              </a:rPr>
              <a:t>Bakanlık ve okullar kendi karnesi ile eksikliklerini ve artılarını görebilecektir.</a:t>
            </a:r>
          </a:p>
          <a:p>
            <a:endParaRPr lang="tr-TR" sz="2800" dirty="0">
              <a:solidFill>
                <a:schemeClr val="accent1">
                  <a:lumMod val="75000"/>
                </a:schemeClr>
              </a:solidFill>
            </a:endParaRPr>
          </a:p>
        </p:txBody>
      </p:sp>
      <p:sp>
        <p:nvSpPr>
          <p:cNvPr id="15" name="14 Oval"/>
          <p:cNvSpPr/>
          <p:nvPr/>
        </p:nvSpPr>
        <p:spPr>
          <a:xfrm>
            <a:off x="1581150" y="34480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3</a:t>
            </a:r>
          </a:p>
        </p:txBody>
      </p:sp>
      <p:grpSp>
        <p:nvGrpSpPr>
          <p:cNvPr id="16" name="Grup 1"/>
          <p:cNvGrpSpPr/>
          <p:nvPr/>
        </p:nvGrpSpPr>
        <p:grpSpPr>
          <a:xfrm>
            <a:off x="6979298" y="3564295"/>
            <a:ext cx="4640155" cy="3293706"/>
            <a:chOff x="5887732" y="1517838"/>
            <a:chExt cx="3096346" cy="2606838"/>
          </a:xfrm>
        </p:grpSpPr>
        <p:sp>
          <p:nvSpPr>
            <p:cNvPr id="17" name="Oval 16"/>
            <p:cNvSpPr/>
            <p:nvPr/>
          </p:nvSpPr>
          <p:spPr>
            <a:xfrm rot="16200000">
              <a:off x="6132486" y="1273084"/>
              <a:ext cx="2606838" cy="3096346"/>
            </a:xfrm>
            <a:prstGeom prst="ellipse">
              <a:avLst/>
            </a:prstGeom>
          </p:spPr>
          <p:style>
            <a:lnRef idx="0">
              <a:schemeClr val="accent1">
                <a:hueOff val="0"/>
                <a:satOff val="0"/>
                <a:lumOff val="0"/>
                <a:alphaOff val="0"/>
              </a:schemeClr>
            </a:lnRef>
            <a:fillRef idx="1">
              <a:schemeClr val="accent1">
                <a:tint val="50000"/>
                <a:alpha val="40000"/>
                <a:hueOff val="0"/>
                <a:satOff val="0"/>
                <a:lumOff val="0"/>
                <a:alphaOff val="0"/>
              </a:schemeClr>
            </a:fillRef>
            <a:effectRef idx="0">
              <a:schemeClr val="accent1">
                <a:tint val="50000"/>
                <a:alpha val="40000"/>
                <a:hueOff val="0"/>
                <a:satOff val="0"/>
                <a:lumOff val="0"/>
                <a:alphaOff val="0"/>
              </a:schemeClr>
            </a:effectRef>
            <a:fontRef idx="minor">
              <a:schemeClr val="lt1">
                <a:hueOff val="0"/>
                <a:satOff val="0"/>
                <a:lumOff val="0"/>
                <a:alphaOff val="0"/>
              </a:schemeClr>
            </a:fontRef>
          </p:style>
        </p:sp>
        <p:grpSp>
          <p:nvGrpSpPr>
            <p:cNvPr id="18" name="Grup 17"/>
            <p:cNvGrpSpPr/>
            <p:nvPr/>
          </p:nvGrpSpPr>
          <p:grpSpPr>
            <a:xfrm>
              <a:off x="6003904" y="1702560"/>
              <a:ext cx="2784593" cy="2095131"/>
              <a:chOff x="5783674" y="167089"/>
              <a:chExt cx="2784593" cy="2095131"/>
            </a:xfrm>
          </p:grpSpPr>
          <p:grpSp>
            <p:nvGrpSpPr>
              <p:cNvPr id="19" name="Grup 18"/>
              <p:cNvGrpSpPr/>
              <p:nvPr/>
            </p:nvGrpSpPr>
            <p:grpSpPr>
              <a:xfrm>
                <a:off x="5783674" y="438159"/>
                <a:ext cx="1460927" cy="1350565"/>
                <a:chOff x="0" y="563306"/>
                <a:chExt cx="1769726" cy="1769320"/>
              </a:xfrm>
            </p:grpSpPr>
            <p:sp>
              <p:nvSpPr>
                <p:cNvPr id="29" name="Oval 28"/>
                <p:cNvSpPr/>
                <p:nvPr/>
              </p:nvSpPr>
              <p:spPr>
                <a:xfrm>
                  <a:off x="0" y="563306"/>
                  <a:ext cx="1769726" cy="1769320"/>
                </a:xfrm>
                <a:prstGeom prst="ellipse">
                  <a:avLst/>
                </a:prstGeom>
                <a:solidFill>
                  <a:srgbClr val="FF00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Oval 4"/>
                <p:cNvSpPr/>
                <p:nvPr/>
              </p:nvSpPr>
              <p:spPr>
                <a:xfrm>
                  <a:off x="259170" y="822417"/>
                  <a:ext cx="1251386" cy="12510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tabLst/>
                    <a:defRPr/>
                  </a:pPr>
                  <a:r>
                    <a:rPr kumimoji="0" lang="tr-TR" sz="1800" b="0" i="0" u="none" strike="noStrike" kern="1200" cap="none" spc="0" normalizeH="0" baseline="0" noProof="0" dirty="0">
                      <a:ln>
                        <a:noFill/>
                      </a:ln>
                      <a:solidFill>
                        <a:prstClr val="white"/>
                      </a:solidFill>
                      <a:effectLst/>
                      <a:uLnTx/>
                      <a:uFillTx/>
                      <a:latin typeface="Calibri"/>
                      <a:ea typeface="+mn-ea"/>
                      <a:cs typeface="+mn-cs"/>
                    </a:rPr>
                    <a:t>Geri Bildirim </a:t>
                  </a:r>
                </a:p>
              </p:txBody>
            </p:sp>
          </p:grpSp>
          <p:grpSp>
            <p:nvGrpSpPr>
              <p:cNvPr id="20" name="Grup 19"/>
              <p:cNvGrpSpPr/>
              <p:nvPr/>
            </p:nvGrpSpPr>
            <p:grpSpPr>
              <a:xfrm>
                <a:off x="7054387" y="879853"/>
                <a:ext cx="1513880" cy="643198"/>
                <a:chOff x="-517054" y="821826"/>
                <a:chExt cx="1769726" cy="1769320"/>
              </a:xfrm>
            </p:grpSpPr>
            <p:sp>
              <p:nvSpPr>
                <p:cNvPr id="27" name="Oval 26"/>
                <p:cNvSpPr/>
                <p:nvPr/>
              </p:nvSpPr>
              <p:spPr>
                <a:xfrm>
                  <a:off x="-517054" y="821826"/>
                  <a:ext cx="1769726" cy="176932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Oval 4"/>
                <p:cNvSpPr/>
                <p:nvPr/>
              </p:nvSpPr>
              <p:spPr>
                <a:xfrm>
                  <a:off x="-257884" y="1080936"/>
                  <a:ext cx="1251386" cy="12510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tabLst/>
                    <a:defRPr/>
                  </a:pPr>
                  <a:r>
                    <a:rPr kumimoji="0" lang="tr-TR" sz="1600" b="0" i="0" u="none" strike="noStrike" kern="1200" cap="none" spc="0" normalizeH="0" baseline="0" noProof="0" dirty="0">
                      <a:ln>
                        <a:noFill/>
                      </a:ln>
                      <a:solidFill>
                        <a:prstClr val="white"/>
                      </a:solidFill>
                      <a:effectLst/>
                      <a:uLnTx/>
                      <a:uFillTx/>
                      <a:latin typeface="Calibri"/>
                      <a:ea typeface="+mn-ea"/>
                      <a:cs typeface="+mn-cs"/>
                    </a:rPr>
                    <a:t>Öğretmen</a:t>
                  </a:r>
                </a:p>
              </p:txBody>
            </p:sp>
          </p:grpSp>
          <p:grpSp>
            <p:nvGrpSpPr>
              <p:cNvPr id="21" name="Grup 20"/>
              <p:cNvGrpSpPr/>
              <p:nvPr/>
            </p:nvGrpSpPr>
            <p:grpSpPr>
              <a:xfrm>
                <a:off x="6838657" y="167089"/>
                <a:ext cx="1473099" cy="643198"/>
                <a:chOff x="0" y="563306"/>
                <a:chExt cx="1769726" cy="1769320"/>
              </a:xfrm>
            </p:grpSpPr>
            <p:sp>
              <p:nvSpPr>
                <p:cNvPr id="25" name="Oval 24"/>
                <p:cNvSpPr/>
                <p:nvPr/>
              </p:nvSpPr>
              <p:spPr>
                <a:xfrm>
                  <a:off x="0" y="563306"/>
                  <a:ext cx="1769726" cy="176932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Oval 4"/>
                <p:cNvSpPr/>
                <p:nvPr/>
              </p:nvSpPr>
              <p:spPr>
                <a:xfrm>
                  <a:off x="259170" y="822417"/>
                  <a:ext cx="1251386" cy="12510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tabLst/>
                    <a:defRPr/>
                  </a:pPr>
                  <a:r>
                    <a:rPr kumimoji="0" lang="tr-TR" sz="1600" b="0" i="0" u="none" strike="noStrike" kern="1200" cap="none" spc="0" normalizeH="0" baseline="0" noProof="0" dirty="0">
                      <a:ln>
                        <a:noFill/>
                      </a:ln>
                      <a:solidFill>
                        <a:prstClr val="white"/>
                      </a:solidFill>
                      <a:effectLst/>
                      <a:uLnTx/>
                      <a:uFillTx/>
                      <a:latin typeface="Calibri"/>
                      <a:ea typeface="+mn-ea"/>
                      <a:cs typeface="+mn-cs"/>
                    </a:rPr>
                    <a:t>Öğrenci</a:t>
                  </a:r>
                </a:p>
              </p:txBody>
            </p:sp>
          </p:grpSp>
          <p:grpSp>
            <p:nvGrpSpPr>
              <p:cNvPr id="22" name="Grup 21"/>
              <p:cNvGrpSpPr/>
              <p:nvPr/>
            </p:nvGrpSpPr>
            <p:grpSpPr>
              <a:xfrm>
                <a:off x="6523609" y="1619022"/>
                <a:ext cx="1491615" cy="643198"/>
                <a:chOff x="0" y="563306"/>
                <a:chExt cx="1769726" cy="1769320"/>
              </a:xfrm>
            </p:grpSpPr>
            <p:sp>
              <p:nvSpPr>
                <p:cNvPr id="23" name="Oval 22"/>
                <p:cNvSpPr/>
                <p:nvPr/>
              </p:nvSpPr>
              <p:spPr>
                <a:xfrm>
                  <a:off x="0" y="563306"/>
                  <a:ext cx="1769726" cy="176932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Oval 4"/>
                <p:cNvSpPr/>
                <p:nvPr/>
              </p:nvSpPr>
              <p:spPr>
                <a:xfrm>
                  <a:off x="259170" y="822417"/>
                  <a:ext cx="1251386" cy="12510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tabLst/>
                    <a:defRPr/>
                  </a:pPr>
                  <a:r>
                    <a:rPr kumimoji="0" lang="tr-TR" sz="1600" b="0" i="0" u="none" strike="noStrike" kern="1200" cap="none" spc="0" normalizeH="0" baseline="0" noProof="0" dirty="0">
                      <a:ln>
                        <a:noFill/>
                      </a:ln>
                      <a:solidFill>
                        <a:prstClr val="white"/>
                      </a:solidFill>
                      <a:effectLst/>
                      <a:uLnTx/>
                      <a:uFillTx/>
                      <a:latin typeface="Calibri"/>
                      <a:ea typeface="+mn-ea"/>
                      <a:cs typeface="+mn-cs"/>
                    </a:rPr>
                    <a:t>Okul</a:t>
                  </a:r>
                </a:p>
              </p:txBody>
            </p:sp>
          </p:grpSp>
        </p:grpSp>
      </p:gr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Resim 8"/>
          <p:cNvPicPr>
            <a:picLocks noChangeAspect="1"/>
          </p:cNvPicPr>
          <p:nvPr/>
        </p:nvPicPr>
        <p:blipFill>
          <a:blip r:embed="rId2"/>
          <a:stretch>
            <a:fillRect/>
          </a:stretch>
        </p:blipFill>
        <p:spPr>
          <a:xfrm>
            <a:off x="179772" y="149394"/>
            <a:ext cx="11896725" cy="1419225"/>
          </a:xfrm>
          <a:prstGeom prst="rect">
            <a:avLst/>
          </a:prstGeom>
        </p:spPr>
      </p:pic>
      <p:pic>
        <p:nvPicPr>
          <p:cNvPr id="11" name="Resim 7"/>
          <p:cNvPicPr>
            <a:picLocks noChangeAspect="1"/>
          </p:cNvPicPr>
          <p:nvPr/>
        </p:nvPicPr>
        <p:blipFill>
          <a:blip r:embed="rId3"/>
          <a:stretch>
            <a:fillRect/>
          </a:stretch>
        </p:blipFill>
        <p:spPr>
          <a:xfrm>
            <a:off x="10600647" y="121081"/>
            <a:ext cx="1475850" cy="1475850"/>
          </a:xfrm>
          <a:prstGeom prst="rect">
            <a:avLst/>
          </a:prstGeom>
        </p:spPr>
      </p:pic>
      <p:sp>
        <p:nvSpPr>
          <p:cNvPr id="12" name="Dikdörtgen 1"/>
          <p:cNvSpPr/>
          <p:nvPr/>
        </p:nvSpPr>
        <p:spPr>
          <a:xfrm>
            <a:off x="5593213" y="3420362"/>
            <a:ext cx="6270651" cy="2677656"/>
          </a:xfrm>
          <a:prstGeom prst="rect">
            <a:avLst/>
          </a:prstGeom>
        </p:spPr>
        <p:txBody>
          <a:bodyPr wrap="square">
            <a:spAutoFit/>
          </a:bodyPr>
          <a:lstStyle/>
          <a:p>
            <a:r>
              <a:rPr lang="tr-TR" sz="2800" noProof="1">
                <a:solidFill>
                  <a:schemeClr val="accent1">
                    <a:lumMod val="75000"/>
                  </a:schemeClr>
                </a:solidFill>
              </a:rPr>
              <a:t>Belirlenecek olan sınıf düzeylerinde sistemin ve alınan kararların işleyişini, öğrencilerin akademik çıktıları üzerinden görmek amacıyla herhangi bir notlandırma olmaksızın “</a:t>
            </a:r>
            <a:r>
              <a:rPr lang="tr-TR" sz="2800" b="1" noProof="1">
                <a:solidFill>
                  <a:schemeClr val="accent1">
                    <a:lumMod val="75000"/>
                  </a:schemeClr>
                </a:solidFill>
              </a:rPr>
              <a:t>Öğrenci Başarı İzleme Araştırması</a:t>
            </a:r>
            <a:r>
              <a:rPr lang="tr-TR" sz="2800" noProof="1">
                <a:solidFill>
                  <a:schemeClr val="accent1">
                    <a:lumMod val="75000"/>
                  </a:schemeClr>
                </a:solidFill>
              </a:rPr>
              <a:t>” yapılacaktır.</a:t>
            </a:r>
          </a:p>
        </p:txBody>
      </p:sp>
      <p:pic>
        <p:nvPicPr>
          <p:cNvPr id="13" name="Resim 2"/>
          <p:cNvPicPr>
            <a:picLocks noChangeAspect="1"/>
          </p:cNvPicPr>
          <p:nvPr/>
        </p:nvPicPr>
        <p:blipFill>
          <a:blip r:embed="rId4"/>
          <a:stretch>
            <a:fillRect/>
          </a:stretch>
        </p:blipFill>
        <p:spPr>
          <a:xfrm>
            <a:off x="179771" y="1596930"/>
            <a:ext cx="5072567" cy="5083269"/>
          </a:xfrm>
          <a:prstGeom prst="rect">
            <a:avLst/>
          </a:prstGeom>
          <a:effectLst>
            <a:softEdge rad="0"/>
          </a:effectLst>
        </p:spPr>
      </p:pic>
      <p:pic>
        <p:nvPicPr>
          <p:cNvPr id="14" name="Resim 4"/>
          <p:cNvPicPr>
            <a:picLocks noChangeAspect="1"/>
          </p:cNvPicPr>
          <p:nvPr/>
        </p:nvPicPr>
        <p:blipFill>
          <a:blip r:embed="rId5"/>
          <a:stretch>
            <a:fillRect/>
          </a:stretch>
        </p:blipFill>
        <p:spPr>
          <a:xfrm>
            <a:off x="5252338" y="1625242"/>
            <a:ext cx="5417687" cy="1453450"/>
          </a:xfrm>
          <a:prstGeom prst="rect">
            <a:avLst/>
          </a:prstGeom>
        </p:spPr>
      </p:pic>
    </p:spTree>
    <p:extLst>
      <p:ext uri="{BB962C8B-B14F-4D97-AF65-F5344CB8AC3E}">
        <p14:creationId xmlns:p14="http://schemas.microsoft.com/office/powerpoint/2010/main" val="38390404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grpSp>
        <p:nvGrpSpPr>
          <p:cNvPr id="3" name="Grup 14"/>
          <p:cNvGrpSpPr/>
          <p:nvPr/>
        </p:nvGrpSpPr>
        <p:grpSpPr>
          <a:xfrm>
            <a:off x="476250" y="3431830"/>
            <a:ext cx="3067049" cy="3007070"/>
            <a:chOff x="0" y="563306"/>
            <a:chExt cx="1769726" cy="1769320"/>
          </a:xfrm>
          <a:solidFill>
            <a:schemeClr val="accent5">
              <a:lumMod val="60000"/>
              <a:lumOff val="40000"/>
            </a:schemeClr>
          </a:solidFill>
        </p:grpSpPr>
        <p:sp>
          <p:nvSpPr>
            <p:cNvPr id="9"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10"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3200" b="1" dirty="0">
                  <a:solidFill>
                    <a:prstClr val="white"/>
                  </a:solidFill>
                  <a:latin typeface="Calibri"/>
                </a:rPr>
                <a:t>İÇERİK</a:t>
              </a:r>
            </a:p>
          </p:txBody>
        </p:sp>
      </p:grpSp>
      <p:sp>
        <p:nvSpPr>
          <p:cNvPr id="13" name="12 Oval"/>
          <p:cNvSpPr/>
          <p:nvPr/>
        </p:nvSpPr>
        <p:spPr>
          <a:xfrm>
            <a:off x="1924050" y="2762250"/>
            <a:ext cx="2190750" cy="20193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KARNELER</a:t>
            </a:r>
          </a:p>
        </p:txBody>
      </p:sp>
      <p:sp>
        <p:nvSpPr>
          <p:cNvPr id="14" name="Dikdörtgen 4"/>
          <p:cNvSpPr/>
          <p:nvPr/>
        </p:nvSpPr>
        <p:spPr>
          <a:xfrm>
            <a:off x="4095750" y="2437745"/>
            <a:ext cx="8096251" cy="4832092"/>
          </a:xfrm>
          <a:prstGeom prst="rect">
            <a:avLst/>
          </a:prstGeom>
        </p:spPr>
        <p:txBody>
          <a:bodyPr wrap="square">
            <a:spAutoFit/>
          </a:bodyPr>
          <a:lstStyle/>
          <a:p>
            <a:r>
              <a:rPr lang="tr-TR" sz="2800" dirty="0">
                <a:solidFill>
                  <a:srgbClr val="FF0000"/>
                </a:solidFill>
              </a:rPr>
              <a:t>Karneler:  </a:t>
            </a:r>
          </a:p>
          <a:p>
            <a:r>
              <a:rPr lang="tr-TR" sz="2800" dirty="0">
                <a:solidFill>
                  <a:schemeClr val="accent1">
                    <a:lumMod val="75000"/>
                  </a:schemeClr>
                </a:solidFill>
              </a:rPr>
              <a:t>Öğrenci, Öğretmen ve Yöneticiler yapılan araştırma sonucunda çocukların neyi yapıp yapamadığı konusunda bilgilendirilirler.</a:t>
            </a:r>
          </a:p>
          <a:p>
            <a:endParaRPr lang="tr-TR" sz="2800" dirty="0">
              <a:solidFill>
                <a:schemeClr val="accent1">
                  <a:lumMod val="75000"/>
                </a:schemeClr>
              </a:solidFill>
            </a:endParaRPr>
          </a:p>
          <a:p>
            <a:r>
              <a:rPr lang="tr-TR" sz="2800" dirty="0">
                <a:solidFill>
                  <a:srgbClr val="FF0000"/>
                </a:solidFill>
              </a:rPr>
              <a:t>Öğrenciler:</a:t>
            </a:r>
            <a:r>
              <a:rPr lang="tr-TR" sz="2800" dirty="0">
                <a:solidFill>
                  <a:schemeClr val="accent1">
                    <a:lumMod val="75000"/>
                  </a:schemeClr>
                </a:solidFill>
              </a:rPr>
              <a:t> Kendi durumları ve öğrenme eksikleri </a:t>
            </a:r>
          </a:p>
          <a:p>
            <a:r>
              <a:rPr lang="tr-TR" sz="2800" dirty="0">
                <a:solidFill>
                  <a:srgbClr val="FF0000"/>
                </a:solidFill>
              </a:rPr>
              <a:t>Öğretmen:</a:t>
            </a:r>
            <a:r>
              <a:rPr lang="tr-TR" sz="2800" dirty="0">
                <a:solidFill>
                  <a:schemeClr val="accent1">
                    <a:lumMod val="75000"/>
                  </a:schemeClr>
                </a:solidFill>
              </a:rPr>
              <a:t> Sınıf durumu ve sınıfın öğrenme eksiklikleri</a:t>
            </a:r>
          </a:p>
          <a:p>
            <a:r>
              <a:rPr lang="tr-TR" sz="2800" dirty="0">
                <a:solidFill>
                  <a:srgbClr val="FF0000"/>
                </a:solidFill>
              </a:rPr>
              <a:t>Okul: </a:t>
            </a:r>
            <a:r>
              <a:rPr lang="tr-TR" sz="2800" dirty="0">
                <a:solidFill>
                  <a:schemeClr val="accent1">
                    <a:lumMod val="75000"/>
                  </a:schemeClr>
                </a:solidFill>
              </a:rPr>
              <a:t>Okulun genel durumu ve öğrenme eksiklikleri</a:t>
            </a:r>
          </a:p>
          <a:p>
            <a:r>
              <a:rPr lang="tr-TR" sz="2800" dirty="0">
                <a:solidFill>
                  <a:schemeClr val="accent1">
                    <a:lumMod val="75000"/>
                  </a:schemeClr>
                </a:solidFill>
              </a:rPr>
              <a:t>İlçe ve il geneli genel görünüm ise İl MEM’ler ile paylaşılmaktadır.</a:t>
            </a:r>
          </a:p>
          <a:p>
            <a:endParaRPr lang="tr-TR" sz="2800" dirty="0">
              <a:solidFill>
                <a:schemeClr val="accent1">
                  <a:lumMod val="75000"/>
                </a:schemeClr>
              </a:solidFill>
            </a:endParaRPr>
          </a:p>
        </p:txBody>
      </p:sp>
      <p:sp>
        <p:nvSpPr>
          <p:cNvPr id="15" name="14 Oval"/>
          <p:cNvSpPr/>
          <p:nvPr/>
        </p:nvSpPr>
        <p:spPr>
          <a:xfrm>
            <a:off x="1581150" y="34480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3</a:t>
            </a:r>
          </a:p>
        </p:txBody>
      </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grpSp>
        <p:nvGrpSpPr>
          <p:cNvPr id="3" name="Grup 14"/>
          <p:cNvGrpSpPr/>
          <p:nvPr/>
        </p:nvGrpSpPr>
        <p:grpSpPr>
          <a:xfrm>
            <a:off x="476250" y="3431830"/>
            <a:ext cx="3067049" cy="3007070"/>
            <a:chOff x="0" y="563306"/>
            <a:chExt cx="1769726" cy="1769320"/>
          </a:xfrm>
          <a:solidFill>
            <a:schemeClr val="accent5">
              <a:lumMod val="60000"/>
              <a:lumOff val="40000"/>
            </a:schemeClr>
          </a:solidFill>
        </p:grpSpPr>
        <p:sp>
          <p:nvSpPr>
            <p:cNvPr id="9"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10"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3200" b="1" dirty="0">
                  <a:solidFill>
                    <a:prstClr val="white"/>
                  </a:solidFill>
                  <a:latin typeface="Calibri"/>
                </a:rPr>
                <a:t>İÇERİK</a:t>
              </a:r>
            </a:p>
          </p:txBody>
        </p:sp>
      </p:grpSp>
      <p:sp>
        <p:nvSpPr>
          <p:cNvPr id="13" name="12 Oval"/>
          <p:cNvSpPr/>
          <p:nvPr/>
        </p:nvSpPr>
        <p:spPr>
          <a:xfrm>
            <a:off x="1924050" y="2667000"/>
            <a:ext cx="2247900" cy="211455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RAPORLAR</a:t>
            </a:r>
          </a:p>
        </p:txBody>
      </p:sp>
      <p:sp>
        <p:nvSpPr>
          <p:cNvPr id="14" name="Dikdörtgen 4"/>
          <p:cNvSpPr/>
          <p:nvPr/>
        </p:nvSpPr>
        <p:spPr>
          <a:xfrm>
            <a:off x="4095749" y="2666345"/>
            <a:ext cx="8096251" cy="4401205"/>
          </a:xfrm>
          <a:prstGeom prst="rect">
            <a:avLst/>
          </a:prstGeom>
        </p:spPr>
        <p:txBody>
          <a:bodyPr wrap="square">
            <a:spAutoFit/>
          </a:bodyPr>
          <a:lstStyle/>
          <a:p>
            <a:r>
              <a:rPr lang="tr-TR" sz="2800" dirty="0">
                <a:solidFill>
                  <a:srgbClr val="FF0000"/>
                </a:solidFill>
              </a:rPr>
              <a:t>Raporlar: </a:t>
            </a:r>
            <a:r>
              <a:rPr lang="tr-TR" sz="2800" dirty="0">
                <a:solidFill>
                  <a:schemeClr val="accent1">
                    <a:lumMod val="75000"/>
                  </a:schemeClr>
                </a:solidFill>
              </a:rPr>
              <a:t>Sadece öğrencilerin akademik başarısı süreçle ilgili çok az bir bilgi sağlamakta sürece etki eden asıl nedenlerle ilgili anlamlı veriler elde etmek mümkün değildir. </a:t>
            </a:r>
            <a:endParaRPr lang="tr-TR" sz="2800" dirty="0">
              <a:solidFill>
                <a:srgbClr val="FF0000"/>
              </a:solidFill>
            </a:endParaRPr>
          </a:p>
          <a:p>
            <a:r>
              <a:rPr lang="tr-TR" sz="2800" dirty="0">
                <a:solidFill>
                  <a:schemeClr val="accent1">
                    <a:lumMod val="75000"/>
                  </a:schemeClr>
                </a:solidFill>
              </a:rPr>
              <a:t>Yapılan araştırma sonucunda sınav sonuçları ve anketler birlikte değerlendirilerek sürece ilişkin derinlemesine ve çok boyutlu bulgular elde edilmektedir. Bu bulguların tamamı somut verilere dayalı analizler sonucu elde edilmektedir. </a:t>
            </a:r>
          </a:p>
          <a:p>
            <a:endParaRPr lang="tr-TR" sz="2800" dirty="0">
              <a:solidFill>
                <a:schemeClr val="accent1">
                  <a:lumMod val="75000"/>
                </a:schemeClr>
              </a:solidFill>
            </a:endParaRPr>
          </a:p>
        </p:txBody>
      </p:sp>
      <p:sp>
        <p:nvSpPr>
          <p:cNvPr id="15" name="14 Oval"/>
          <p:cNvSpPr/>
          <p:nvPr/>
        </p:nvSpPr>
        <p:spPr>
          <a:xfrm>
            <a:off x="1581150" y="34480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4</a:t>
            </a:r>
          </a:p>
        </p:txBody>
      </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grpSp>
        <p:nvGrpSpPr>
          <p:cNvPr id="3" name="Grup 14"/>
          <p:cNvGrpSpPr/>
          <p:nvPr/>
        </p:nvGrpSpPr>
        <p:grpSpPr>
          <a:xfrm>
            <a:off x="476250" y="3431830"/>
            <a:ext cx="3067049" cy="3007070"/>
            <a:chOff x="0" y="563306"/>
            <a:chExt cx="1769726" cy="1769320"/>
          </a:xfrm>
          <a:solidFill>
            <a:schemeClr val="accent5">
              <a:lumMod val="60000"/>
              <a:lumOff val="40000"/>
            </a:schemeClr>
          </a:solidFill>
        </p:grpSpPr>
        <p:sp>
          <p:nvSpPr>
            <p:cNvPr id="9"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10"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3200" b="1" dirty="0">
                  <a:solidFill>
                    <a:prstClr val="white"/>
                  </a:solidFill>
                  <a:latin typeface="Calibri"/>
                </a:rPr>
                <a:t>İÇERİK</a:t>
              </a:r>
            </a:p>
          </p:txBody>
        </p:sp>
      </p:grpSp>
      <p:sp>
        <p:nvSpPr>
          <p:cNvPr id="13" name="12 Oval"/>
          <p:cNvSpPr/>
          <p:nvPr/>
        </p:nvSpPr>
        <p:spPr>
          <a:xfrm>
            <a:off x="1924050" y="2667000"/>
            <a:ext cx="2247900" cy="211455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RAPORLAR</a:t>
            </a:r>
          </a:p>
        </p:txBody>
      </p:sp>
      <p:sp>
        <p:nvSpPr>
          <p:cNvPr id="14" name="Dikdörtgen 4"/>
          <p:cNvSpPr/>
          <p:nvPr/>
        </p:nvSpPr>
        <p:spPr>
          <a:xfrm>
            <a:off x="4095749" y="2666345"/>
            <a:ext cx="8096251" cy="3970318"/>
          </a:xfrm>
          <a:prstGeom prst="rect">
            <a:avLst/>
          </a:prstGeom>
        </p:spPr>
        <p:txBody>
          <a:bodyPr wrap="square">
            <a:spAutoFit/>
          </a:bodyPr>
          <a:lstStyle/>
          <a:p>
            <a:r>
              <a:rPr lang="tr-TR" sz="2800" dirty="0">
                <a:solidFill>
                  <a:srgbClr val="FF0000"/>
                </a:solidFill>
              </a:rPr>
              <a:t>Raporlar:</a:t>
            </a:r>
          </a:p>
          <a:p>
            <a:r>
              <a:rPr lang="tr-TR" sz="2800" dirty="0">
                <a:solidFill>
                  <a:srgbClr val="FF0000"/>
                </a:solidFill>
              </a:rPr>
              <a:t>Okul Temelli İzleme: </a:t>
            </a:r>
            <a:r>
              <a:rPr lang="tr-TR" sz="2800" dirty="0">
                <a:solidFill>
                  <a:schemeClr val="accent1">
                    <a:lumMod val="75000"/>
                  </a:schemeClr>
                </a:solidFill>
              </a:rPr>
              <a:t>Raporlamanın ana amaçlarından biri okulların kendi mevcut durumları ile ilgili detaylı veri ve bilgiye sahip olmalarını sağlamaktır. Buradan hareketle kendi hedeflerini ve gelişimlerini planlayarak uygun müdahalelerde bulunmaları beklenmektedir. Okullar yarıştırılmaz her okul kendi verisi üzerinden gelişim için çaba harcar.</a:t>
            </a:r>
          </a:p>
          <a:p>
            <a:endParaRPr lang="tr-TR" sz="2800" dirty="0">
              <a:solidFill>
                <a:schemeClr val="accent1">
                  <a:lumMod val="75000"/>
                </a:schemeClr>
              </a:solidFill>
            </a:endParaRPr>
          </a:p>
        </p:txBody>
      </p:sp>
      <p:sp>
        <p:nvSpPr>
          <p:cNvPr id="15" name="14 Oval"/>
          <p:cNvSpPr/>
          <p:nvPr/>
        </p:nvSpPr>
        <p:spPr>
          <a:xfrm>
            <a:off x="1581150" y="34480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4</a:t>
            </a:r>
          </a:p>
        </p:txBody>
      </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grpSp>
        <p:nvGrpSpPr>
          <p:cNvPr id="3" name="Grup 14"/>
          <p:cNvGrpSpPr/>
          <p:nvPr/>
        </p:nvGrpSpPr>
        <p:grpSpPr>
          <a:xfrm>
            <a:off x="476250" y="3431830"/>
            <a:ext cx="3067049" cy="3007070"/>
            <a:chOff x="0" y="563306"/>
            <a:chExt cx="1769726" cy="1769320"/>
          </a:xfrm>
          <a:solidFill>
            <a:schemeClr val="accent5">
              <a:lumMod val="60000"/>
              <a:lumOff val="40000"/>
            </a:schemeClr>
          </a:solidFill>
        </p:grpSpPr>
        <p:sp>
          <p:nvSpPr>
            <p:cNvPr id="9"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10"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3200" b="1" dirty="0">
                  <a:solidFill>
                    <a:prstClr val="white"/>
                  </a:solidFill>
                  <a:latin typeface="Calibri"/>
                </a:rPr>
                <a:t>İÇERİK</a:t>
              </a:r>
            </a:p>
          </p:txBody>
        </p:sp>
      </p:grpSp>
      <p:sp>
        <p:nvSpPr>
          <p:cNvPr id="13" name="12 Oval"/>
          <p:cNvSpPr/>
          <p:nvPr/>
        </p:nvSpPr>
        <p:spPr>
          <a:xfrm>
            <a:off x="1924050" y="2667000"/>
            <a:ext cx="2247900" cy="211455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RAPORLAR</a:t>
            </a:r>
          </a:p>
        </p:txBody>
      </p:sp>
      <p:sp>
        <p:nvSpPr>
          <p:cNvPr id="14" name="Dikdörtgen 4"/>
          <p:cNvSpPr/>
          <p:nvPr/>
        </p:nvSpPr>
        <p:spPr>
          <a:xfrm>
            <a:off x="4254759" y="2666345"/>
            <a:ext cx="7937241" cy="4401205"/>
          </a:xfrm>
          <a:prstGeom prst="rect">
            <a:avLst/>
          </a:prstGeom>
        </p:spPr>
        <p:txBody>
          <a:bodyPr wrap="square">
            <a:spAutoFit/>
          </a:bodyPr>
          <a:lstStyle/>
          <a:p>
            <a:r>
              <a:rPr lang="tr-TR" sz="2800" dirty="0">
                <a:solidFill>
                  <a:srgbClr val="FF0000"/>
                </a:solidFill>
              </a:rPr>
              <a:t>Nelerin yapılamadığı daha önemli</a:t>
            </a:r>
          </a:p>
          <a:p>
            <a:r>
              <a:rPr lang="tr-TR" sz="2800" dirty="0">
                <a:solidFill>
                  <a:srgbClr val="FF0000"/>
                </a:solidFill>
              </a:rPr>
              <a:t> </a:t>
            </a:r>
            <a:r>
              <a:rPr lang="tr-TR" sz="2800" dirty="0">
                <a:solidFill>
                  <a:srgbClr val="0070C0"/>
                </a:solidFill>
              </a:rPr>
              <a:t>Öğrencilerin neleri yapabildikleri ile beraber neleri yapamadıklarına da bakılacak özellikle yanlış çözülen soruların nedenleri sorgulanmaktadır. </a:t>
            </a:r>
          </a:p>
          <a:p>
            <a:endParaRPr lang="tr-TR" sz="2800" dirty="0">
              <a:solidFill>
                <a:srgbClr val="0070C0"/>
              </a:solidFill>
            </a:endParaRPr>
          </a:p>
          <a:p>
            <a:r>
              <a:rPr lang="tr-TR" sz="2800" dirty="0">
                <a:solidFill>
                  <a:srgbClr val="0070C0"/>
                </a:solidFill>
              </a:rPr>
              <a:t>Bu konuda örnek izleme raporları yayınlanmaya başlanmıştır.</a:t>
            </a:r>
            <a:endParaRPr lang="tr-TR" sz="2800" dirty="0">
              <a:solidFill>
                <a:srgbClr val="FF0000"/>
              </a:solidFill>
            </a:endParaRPr>
          </a:p>
          <a:p>
            <a:endParaRPr lang="tr-TR" sz="2800" dirty="0">
              <a:solidFill>
                <a:srgbClr val="FF0000"/>
              </a:solidFill>
            </a:endParaRPr>
          </a:p>
          <a:p>
            <a:endParaRPr lang="tr-TR" sz="2800" dirty="0">
              <a:solidFill>
                <a:schemeClr val="accent1">
                  <a:lumMod val="75000"/>
                </a:schemeClr>
              </a:solidFill>
            </a:endParaRPr>
          </a:p>
          <a:p>
            <a:endParaRPr lang="tr-TR" sz="2800" dirty="0">
              <a:solidFill>
                <a:schemeClr val="accent1">
                  <a:lumMod val="75000"/>
                </a:schemeClr>
              </a:solidFill>
            </a:endParaRPr>
          </a:p>
        </p:txBody>
      </p:sp>
      <p:sp>
        <p:nvSpPr>
          <p:cNvPr id="15" name="14 Oval"/>
          <p:cNvSpPr/>
          <p:nvPr/>
        </p:nvSpPr>
        <p:spPr>
          <a:xfrm>
            <a:off x="1581150" y="34480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4</a:t>
            </a:r>
          </a:p>
        </p:txBody>
      </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grpSp>
        <p:nvGrpSpPr>
          <p:cNvPr id="3" name="Grup 14"/>
          <p:cNvGrpSpPr/>
          <p:nvPr/>
        </p:nvGrpSpPr>
        <p:grpSpPr>
          <a:xfrm>
            <a:off x="476250" y="3431830"/>
            <a:ext cx="3067049" cy="3007070"/>
            <a:chOff x="0" y="563306"/>
            <a:chExt cx="1769726" cy="1769320"/>
          </a:xfrm>
          <a:solidFill>
            <a:schemeClr val="accent5">
              <a:lumMod val="60000"/>
              <a:lumOff val="40000"/>
            </a:schemeClr>
          </a:solidFill>
        </p:grpSpPr>
        <p:sp>
          <p:nvSpPr>
            <p:cNvPr id="9"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10"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3200" b="1" dirty="0">
                  <a:solidFill>
                    <a:prstClr val="white"/>
                  </a:solidFill>
                  <a:latin typeface="Calibri"/>
                </a:rPr>
                <a:t>İÇERİK</a:t>
              </a:r>
            </a:p>
          </p:txBody>
        </p:sp>
      </p:grpSp>
      <p:sp>
        <p:nvSpPr>
          <p:cNvPr id="13" name="12 Oval"/>
          <p:cNvSpPr/>
          <p:nvPr/>
        </p:nvSpPr>
        <p:spPr>
          <a:xfrm>
            <a:off x="1924050" y="2667000"/>
            <a:ext cx="2247900" cy="211455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RAPORLAR</a:t>
            </a:r>
          </a:p>
        </p:txBody>
      </p:sp>
      <p:sp>
        <p:nvSpPr>
          <p:cNvPr id="14" name="Dikdörtgen 4"/>
          <p:cNvSpPr/>
          <p:nvPr/>
        </p:nvSpPr>
        <p:spPr>
          <a:xfrm>
            <a:off x="5635691" y="3916646"/>
            <a:ext cx="5878286" cy="1815882"/>
          </a:xfrm>
          <a:prstGeom prst="rect">
            <a:avLst/>
          </a:prstGeom>
        </p:spPr>
        <p:txBody>
          <a:bodyPr wrap="square">
            <a:spAutoFit/>
          </a:bodyPr>
          <a:lstStyle/>
          <a:p>
            <a:r>
              <a:rPr lang="tr-TR" sz="2800" b="1" dirty="0">
                <a:solidFill>
                  <a:srgbClr val="FF0000"/>
                </a:solidFill>
              </a:rPr>
              <a:t>Rapor örnek ifadeler/sorular</a:t>
            </a:r>
          </a:p>
          <a:p>
            <a:endParaRPr lang="tr-TR" sz="2800" dirty="0">
              <a:solidFill>
                <a:srgbClr val="FF0000"/>
              </a:solidFill>
            </a:endParaRPr>
          </a:p>
          <a:p>
            <a:endParaRPr lang="tr-TR" sz="2800" dirty="0">
              <a:solidFill>
                <a:schemeClr val="accent1">
                  <a:lumMod val="75000"/>
                </a:schemeClr>
              </a:solidFill>
            </a:endParaRPr>
          </a:p>
          <a:p>
            <a:endParaRPr lang="tr-TR" sz="2800" dirty="0">
              <a:solidFill>
                <a:schemeClr val="accent1">
                  <a:lumMod val="75000"/>
                </a:schemeClr>
              </a:solidFill>
            </a:endParaRPr>
          </a:p>
        </p:txBody>
      </p:sp>
      <p:sp>
        <p:nvSpPr>
          <p:cNvPr id="15" name="14 Oval"/>
          <p:cNvSpPr/>
          <p:nvPr/>
        </p:nvSpPr>
        <p:spPr>
          <a:xfrm>
            <a:off x="1581150" y="3448050"/>
            <a:ext cx="723900" cy="66675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tr-TR" sz="3600" b="1" dirty="0">
                <a:solidFill>
                  <a:srgbClr val="0070C0"/>
                </a:solidFill>
              </a:rPr>
              <a:t>4</a:t>
            </a:r>
          </a:p>
        </p:txBody>
      </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466528" y="1416602"/>
            <a:ext cx="10023525" cy="5208135"/>
          </a:xfrm>
          <a:prstGeom prst="rect">
            <a:avLst/>
          </a:prstGeom>
          <a:noFill/>
          <a:ln w="9525">
            <a:noFill/>
            <a:miter lim="800000"/>
            <a:headEnd/>
            <a:tailEnd/>
          </a:ln>
          <a:effectLst/>
        </p:spPr>
      </p:pic>
      <p:pic>
        <p:nvPicPr>
          <p:cNvPr id="9" name="Resim 8"/>
          <p:cNvPicPr>
            <a:picLocks noChangeAspect="1"/>
          </p:cNvPicPr>
          <p:nvPr/>
        </p:nvPicPr>
        <p:blipFill>
          <a:blip r:embed="rId4"/>
          <a:stretch>
            <a:fillRect/>
          </a:stretch>
        </p:blipFill>
        <p:spPr>
          <a:xfrm>
            <a:off x="-1" y="0"/>
            <a:ext cx="7725747" cy="1101012"/>
          </a:xfrm>
          <a:prstGeom prst="rect">
            <a:avLst/>
          </a:prstGeom>
        </p:spPr>
      </p:pic>
      <p:pic>
        <p:nvPicPr>
          <p:cNvPr id="123" name="Resim 6"/>
          <p:cNvPicPr>
            <a:picLocks noChangeAspect="1"/>
          </p:cNvPicPr>
          <p:nvPr/>
        </p:nvPicPr>
        <p:blipFill>
          <a:blip r:embed="rId5"/>
          <a:stretch>
            <a:fillRect/>
          </a:stretch>
        </p:blipFill>
        <p:spPr>
          <a:xfrm>
            <a:off x="6574969" y="0"/>
            <a:ext cx="1194320" cy="1138335"/>
          </a:xfrm>
          <a:prstGeom prst="rect">
            <a:avLst/>
          </a:prstGeom>
        </p:spPr>
      </p:pic>
      <p:pic>
        <p:nvPicPr>
          <p:cNvPr id="1026" name="Picture 2"/>
          <p:cNvPicPr>
            <a:picLocks noChangeAspect="1" noChangeArrowheads="1"/>
          </p:cNvPicPr>
          <p:nvPr/>
        </p:nvPicPr>
        <p:blipFill>
          <a:blip r:embed="rId6"/>
          <a:srcRect/>
          <a:stretch>
            <a:fillRect/>
          </a:stretch>
        </p:blipFill>
        <p:spPr bwMode="auto">
          <a:xfrm>
            <a:off x="375071" y="1170796"/>
            <a:ext cx="10373794" cy="1226335"/>
          </a:xfrm>
          <a:prstGeom prst="rect">
            <a:avLst/>
          </a:prstGeom>
          <a:noFill/>
          <a:ln w="9525">
            <a:noFill/>
            <a:miter lim="800000"/>
            <a:headEnd/>
            <a:tailEnd/>
          </a:ln>
          <a:effectLst/>
        </p:spPr>
      </p:pic>
      <p:sp>
        <p:nvSpPr>
          <p:cNvPr id="7" name="Dikdörtgen 1"/>
          <p:cNvSpPr/>
          <p:nvPr/>
        </p:nvSpPr>
        <p:spPr>
          <a:xfrm>
            <a:off x="9073970" y="454728"/>
            <a:ext cx="1768202" cy="523220"/>
          </a:xfrm>
          <a:prstGeom prst="rect">
            <a:avLst/>
          </a:prstGeom>
        </p:spPr>
        <p:txBody>
          <a:bodyPr wrap="square">
            <a:spAutoFit/>
          </a:bodyPr>
          <a:lstStyle/>
          <a:p>
            <a:r>
              <a:rPr lang="tr-TR" sz="2800" b="1" dirty="0">
                <a:solidFill>
                  <a:srgbClr val="FF0000"/>
                </a:solidFill>
              </a:rPr>
              <a:t>5. SINIF</a:t>
            </a:r>
          </a:p>
        </p:txBody>
      </p:sp>
    </p:spTree>
    <p:extLst>
      <p:ext uri="{BB962C8B-B14F-4D97-AF65-F5344CB8AC3E}">
        <p14:creationId xmlns:p14="http://schemas.microsoft.com/office/powerpoint/2010/main" val="35871167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p:cNvPicPr>
            <a:picLocks noChangeAspect="1"/>
          </p:cNvPicPr>
          <p:nvPr/>
        </p:nvPicPr>
        <p:blipFill>
          <a:blip r:embed="rId3"/>
          <a:stretch>
            <a:fillRect/>
          </a:stretch>
        </p:blipFill>
        <p:spPr>
          <a:xfrm>
            <a:off x="-1" y="0"/>
            <a:ext cx="7725747" cy="1101012"/>
          </a:xfrm>
          <a:prstGeom prst="rect">
            <a:avLst/>
          </a:prstGeom>
        </p:spPr>
      </p:pic>
      <p:pic>
        <p:nvPicPr>
          <p:cNvPr id="123" name="Resim 6"/>
          <p:cNvPicPr>
            <a:picLocks noChangeAspect="1"/>
          </p:cNvPicPr>
          <p:nvPr/>
        </p:nvPicPr>
        <p:blipFill>
          <a:blip r:embed="rId4"/>
          <a:stretch>
            <a:fillRect/>
          </a:stretch>
        </p:blipFill>
        <p:spPr>
          <a:xfrm>
            <a:off x="6574969" y="0"/>
            <a:ext cx="1194320" cy="1138335"/>
          </a:xfrm>
          <a:prstGeom prst="rect">
            <a:avLst/>
          </a:prstGeom>
        </p:spPr>
      </p:pic>
      <p:pic>
        <p:nvPicPr>
          <p:cNvPr id="2050" name="Picture 2"/>
          <p:cNvPicPr>
            <a:picLocks noChangeAspect="1" noChangeArrowheads="1"/>
          </p:cNvPicPr>
          <p:nvPr/>
        </p:nvPicPr>
        <p:blipFill>
          <a:blip r:embed="rId5"/>
          <a:srcRect/>
          <a:stretch>
            <a:fillRect/>
          </a:stretch>
        </p:blipFill>
        <p:spPr bwMode="auto">
          <a:xfrm>
            <a:off x="848562" y="1507769"/>
            <a:ext cx="10640532" cy="2560378"/>
          </a:xfrm>
          <a:prstGeom prst="rect">
            <a:avLst/>
          </a:prstGeom>
          <a:noFill/>
          <a:ln w="9525">
            <a:noFill/>
            <a:miter lim="800000"/>
            <a:headEnd/>
            <a:tailEnd/>
          </a:ln>
          <a:effectLst/>
        </p:spPr>
      </p:pic>
      <p:pic>
        <p:nvPicPr>
          <p:cNvPr id="2051" name="Picture 3"/>
          <p:cNvPicPr>
            <a:picLocks noChangeAspect="1" noChangeArrowheads="1"/>
          </p:cNvPicPr>
          <p:nvPr/>
        </p:nvPicPr>
        <p:blipFill>
          <a:blip r:embed="rId6"/>
          <a:srcRect/>
          <a:stretch>
            <a:fillRect/>
          </a:stretch>
        </p:blipFill>
        <p:spPr bwMode="auto">
          <a:xfrm>
            <a:off x="6618807" y="4460033"/>
            <a:ext cx="5301591" cy="1686411"/>
          </a:xfrm>
          <a:prstGeom prst="rect">
            <a:avLst/>
          </a:prstGeom>
          <a:noFill/>
          <a:ln w="9525">
            <a:noFill/>
            <a:miter lim="800000"/>
            <a:headEnd/>
            <a:tailEnd/>
          </a:ln>
          <a:effectLst/>
        </p:spPr>
      </p:pic>
      <p:pic>
        <p:nvPicPr>
          <p:cNvPr id="2052" name="Picture 4"/>
          <p:cNvPicPr>
            <a:picLocks noChangeAspect="1" noChangeArrowheads="1"/>
          </p:cNvPicPr>
          <p:nvPr/>
        </p:nvPicPr>
        <p:blipFill>
          <a:blip r:embed="rId7"/>
          <a:srcRect/>
          <a:stretch>
            <a:fillRect/>
          </a:stretch>
        </p:blipFill>
        <p:spPr bwMode="auto">
          <a:xfrm>
            <a:off x="469500" y="4478694"/>
            <a:ext cx="6037534" cy="1891685"/>
          </a:xfrm>
          <a:prstGeom prst="rect">
            <a:avLst/>
          </a:prstGeom>
          <a:noFill/>
          <a:ln w="9525">
            <a:noFill/>
            <a:miter lim="800000"/>
            <a:headEnd/>
            <a:tailEnd/>
          </a:ln>
          <a:effectLst/>
        </p:spPr>
      </p:pic>
      <p:sp>
        <p:nvSpPr>
          <p:cNvPr id="10" name="Dikdörtgen 1"/>
          <p:cNvSpPr/>
          <p:nvPr/>
        </p:nvSpPr>
        <p:spPr>
          <a:xfrm>
            <a:off x="620435" y="3944377"/>
            <a:ext cx="10679497" cy="523220"/>
          </a:xfrm>
          <a:prstGeom prst="rect">
            <a:avLst/>
          </a:prstGeom>
        </p:spPr>
        <p:txBody>
          <a:bodyPr wrap="square">
            <a:spAutoFit/>
          </a:bodyPr>
          <a:lstStyle/>
          <a:p>
            <a:r>
              <a:rPr lang="tr-TR" sz="2800" b="1" dirty="0">
                <a:solidFill>
                  <a:srgbClr val="FF0000"/>
                </a:solidFill>
              </a:rPr>
              <a:t>DOĞRU                                                            YANLIŞ</a:t>
            </a:r>
          </a:p>
        </p:txBody>
      </p:sp>
    </p:spTree>
    <p:extLst>
      <p:ext uri="{BB962C8B-B14F-4D97-AF65-F5344CB8AC3E}">
        <p14:creationId xmlns:p14="http://schemas.microsoft.com/office/powerpoint/2010/main" val="35871167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p:cNvPicPr>
            <a:picLocks noChangeAspect="1"/>
          </p:cNvPicPr>
          <p:nvPr/>
        </p:nvPicPr>
        <p:blipFill>
          <a:blip r:embed="rId3"/>
          <a:stretch>
            <a:fillRect/>
          </a:stretch>
        </p:blipFill>
        <p:spPr>
          <a:xfrm>
            <a:off x="-1" y="0"/>
            <a:ext cx="7725747" cy="1101012"/>
          </a:xfrm>
          <a:prstGeom prst="rect">
            <a:avLst/>
          </a:prstGeom>
        </p:spPr>
      </p:pic>
      <p:pic>
        <p:nvPicPr>
          <p:cNvPr id="123" name="Resim 6"/>
          <p:cNvPicPr>
            <a:picLocks noChangeAspect="1"/>
          </p:cNvPicPr>
          <p:nvPr/>
        </p:nvPicPr>
        <p:blipFill>
          <a:blip r:embed="rId4"/>
          <a:stretch>
            <a:fillRect/>
          </a:stretch>
        </p:blipFill>
        <p:spPr>
          <a:xfrm>
            <a:off x="6574969" y="0"/>
            <a:ext cx="1194320" cy="1138335"/>
          </a:xfrm>
          <a:prstGeom prst="rect">
            <a:avLst/>
          </a:prstGeom>
        </p:spPr>
      </p:pic>
      <p:pic>
        <p:nvPicPr>
          <p:cNvPr id="3074" name="Picture 2"/>
          <p:cNvPicPr>
            <a:picLocks noChangeAspect="1" noChangeArrowheads="1"/>
          </p:cNvPicPr>
          <p:nvPr/>
        </p:nvPicPr>
        <p:blipFill>
          <a:blip r:embed="rId5"/>
          <a:srcRect/>
          <a:stretch>
            <a:fillRect/>
          </a:stretch>
        </p:blipFill>
        <p:spPr bwMode="auto">
          <a:xfrm>
            <a:off x="391886" y="1138335"/>
            <a:ext cx="10338318" cy="1170332"/>
          </a:xfrm>
          <a:prstGeom prst="rect">
            <a:avLst/>
          </a:prstGeom>
          <a:noFill/>
          <a:ln w="9525">
            <a:noFill/>
            <a:miter lim="800000"/>
            <a:headEnd/>
            <a:tailEnd/>
          </a:ln>
          <a:effectLst/>
        </p:spPr>
      </p:pic>
      <p:pic>
        <p:nvPicPr>
          <p:cNvPr id="3075" name="Picture 3"/>
          <p:cNvPicPr>
            <a:picLocks noChangeAspect="1" noChangeArrowheads="1"/>
          </p:cNvPicPr>
          <p:nvPr/>
        </p:nvPicPr>
        <p:blipFill>
          <a:blip r:embed="rId6"/>
          <a:srcRect/>
          <a:stretch>
            <a:fillRect/>
          </a:stretch>
        </p:blipFill>
        <p:spPr bwMode="auto">
          <a:xfrm>
            <a:off x="559835" y="2367897"/>
            <a:ext cx="9610532" cy="4490103"/>
          </a:xfrm>
          <a:prstGeom prst="rect">
            <a:avLst/>
          </a:prstGeom>
          <a:noFill/>
          <a:ln w="9525">
            <a:noFill/>
            <a:miter lim="800000"/>
            <a:headEnd/>
            <a:tailEnd/>
          </a:ln>
          <a:effectLst/>
        </p:spPr>
      </p:pic>
      <p:sp>
        <p:nvSpPr>
          <p:cNvPr id="6" name="Dikdörtgen 1"/>
          <p:cNvSpPr/>
          <p:nvPr/>
        </p:nvSpPr>
        <p:spPr>
          <a:xfrm>
            <a:off x="9073970" y="454728"/>
            <a:ext cx="1768202" cy="523220"/>
          </a:xfrm>
          <a:prstGeom prst="rect">
            <a:avLst/>
          </a:prstGeom>
        </p:spPr>
        <p:txBody>
          <a:bodyPr wrap="square">
            <a:spAutoFit/>
          </a:bodyPr>
          <a:lstStyle/>
          <a:p>
            <a:r>
              <a:rPr lang="tr-TR" sz="2800" b="1" dirty="0">
                <a:solidFill>
                  <a:srgbClr val="FF0000"/>
                </a:solidFill>
              </a:rPr>
              <a:t>8. SINIF</a:t>
            </a:r>
          </a:p>
        </p:txBody>
      </p:sp>
    </p:spTree>
    <p:extLst>
      <p:ext uri="{BB962C8B-B14F-4D97-AF65-F5344CB8AC3E}">
        <p14:creationId xmlns:p14="http://schemas.microsoft.com/office/powerpoint/2010/main" val="35871167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p:cNvPicPr>
            <a:picLocks noChangeAspect="1"/>
          </p:cNvPicPr>
          <p:nvPr/>
        </p:nvPicPr>
        <p:blipFill>
          <a:blip r:embed="rId3"/>
          <a:stretch>
            <a:fillRect/>
          </a:stretch>
        </p:blipFill>
        <p:spPr>
          <a:xfrm>
            <a:off x="-1" y="0"/>
            <a:ext cx="7725747" cy="1101012"/>
          </a:xfrm>
          <a:prstGeom prst="rect">
            <a:avLst/>
          </a:prstGeom>
        </p:spPr>
      </p:pic>
      <p:pic>
        <p:nvPicPr>
          <p:cNvPr id="123" name="Resim 6"/>
          <p:cNvPicPr>
            <a:picLocks noChangeAspect="1"/>
          </p:cNvPicPr>
          <p:nvPr/>
        </p:nvPicPr>
        <p:blipFill>
          <a:blip r:embed="rId4"/>
          <a:stretch>
            <a:fillRect/>
          </a:stretch>
        </p:blipFill>
        <p:spPr>
          <a:xfrm>
            <a:off x="6574969" y="0"/>
            <a:ext cx="1194320" cy="1138335"/>
          </a:xfrm>
          <a:prstGeom prst="rect">
            <a:avLst/>
          </a:prstGeom>
        </p:spPr>
      </p:pic>
      <p:pic>
        <p:nvPicPr>
          <p:cNvPr id="4098" name="Picture 2"/>
          <p:cNvPicPr>
            <a:picLocks noChangeAspect="1" noChangeArrowheads="1"/>
          </p:cNvPicPr>
          <p:nvPr/>
        </p:nvPicPr>
        <p:blipFill>
          <a:blip r:embed="rId5"/>
          <a:srcRect/>
          <a:stretch>
            <a:fillRect/>
          </a:stretch>
        </p:blipFill>
        <p:spPr bwMode="auto">
          <a:xfrm>
            <a:off x="342295" y="1287623"/>
            <a:ext cx="11849705" cy="1744436"/>
          </a:xfrm>
          <a:prstGeom prst="rect">
            <a:avLst/>
          </a:prstGeom>
          <a:noFill/>
          <a:ln w="9525">
            <a:noFill/>
            <a:miter lim="800000"/>
            <a:headEnd/>
            <a:tailEnd/>
          </a:ln>
          <a:effectLst/>
        </p:spPr>
      </p:pic>
      <p:pic>
        <p:nvPicPr>
          <p:cNvPr id="4099" name="Picture 3"/>
          <p:cNvPicPr>
            <a:picLocks noChangeAspect="1" noChangeArrowheads="1"/>
          </p:cNvPicPr>
          <p:nvPr/>
        </p:nvPicPr>
        <p:blipFill>
          <a:blip r:embed="rId6"/>
          <a:srcRect/>
          <a:stretch>
            <a:fillRect/>
          </a:stretch>
        </p:blipFill>
        <p:spPr bwMode="auto">
          <a:xfrm>
            <a:off x="6484110" y="3601616"/>
            <a:ext cx="4345620" cy="3013788"/>
          </a:xfrm>
          <a:prstGeom prst="rect">
            <a:avLst/>
          </a:prstGeom>
          <a:noFill/>
          <a:ln w="9525">
            <a:noFill/>
            <a:miter lim="800000"/>
            <a:headEnd/>
            <a:tailEnd/>
          </a:ln>
          <a:effectLst/>
        </p:spPr>
      </p:pic>
      <p:pic>
        <p:nvPicPr>
          <p:cNvPr id="4100" name="Picture 4"/>
          <p:cNvPicPr>
            <a:picLocks noChangeAspect="1" noChangeArrowheads="1"/>
          </p:cNvPicPr>
          <p:nvPr/>
        </p:nvPicPr>
        <p:blipFill>
          <a:blip r:embed="rId7"/>
          <a:srcRect/>
          <a:stretch>
            <a:fillRect/>
          </a:stretch>
        </p:blipFill>
        <p:spPr bwMode="auto">
          <a:xfrm>
            <a:off x="1175655" y="3502333"/>
            <a:ext cx="4429514" cy="3001104"/>
          </a:xfrm>
          <a:prstGeom prst="rect">
            <a:avLst/>
          </a:prstGeom>
          <a:noFill/>
          <a:ln w="9525">
            <a:noFill/>
            <a:miter lim="800000"/>
            <a:headEnd/>
            <a:tailEnd/>
          </a:ln>
          <a:effectLst/>
        </p:spPr>
      </p:pic>
      <p:sp>
        <p:nvSpPr>
          <p:cNvPr id="10" name="Dikdörtgen 1"/>
          <p:cNvSpPr/>
          <p:nvPr/>
        </p:nvSpPr>
        <p:spPr>
          <a:xfrm>
            <a:off x="844370" y="3029977"/>
            <a:ext cx="10679497" cy="523220"/>
          </a:xfrm>
          <a:prstGeom prst="rect">
            <a:avLst/>
          </a:prstGeom>
        </p:spPr>
        <p:txBody>
          <a:bodyPr wrap="square">
            <a:spAutoFit/>
          </a:bodyPr>
          <a:lstStyle/>
          <a:p>
            <a:r>
              <a:rPr lang="tr-TR" sz="2800" b="1" dirty="0">
                <a:solidFill>
                  <a:srgbClr val="FF0000"/>
                </a:solidFill>
              </a:rPr>
              <a:t>DOĞRU                                                            YANLIŞ</a:t>
            </a:r>
          </a:p>
        </p:txBody>
      </p:sp>
    </p:spTree>
    <p:extLst>
      <p:ext uri="{BB962C8B-B14F-4D97-AF65-F5344CB8AC3E}">
        <p14:creationId xmlns:p14="http://schemas.microsoft.com/office/powerpoint/2010/main" val="35871167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p:cNvPicPr>
            <a:picLocks noChangeAspect="1"/>
          </p:cNvPicPr>
          <p:nvPr/>
        </p:nvPicPr>
        <p:blipFill>
          <a:blip r:embed="rId3"/>
          <a:stretch>
            <a:fillRect/>
          </a:stretch>
        </p:blipFill>
        <p:spPr>
          <a:xfrm>
            <a:off x="-1" y="0"/>
            <a:ext cx="7315201" cy="1101012"/>
          </a:xfrm>
          <a:prstGeom prst="rect">
            <a:avLst/>
          </a:prstGeom>
        </p:spPr>
      </p:pic>
      <p:grpSp>
        <p:nvGrpSpPr>
          <p:cNvPr id="20" name="Grup 14"/>
          <p:cNvGrpSpPr/>
          <p:nvPr/>
        </p:nvGrpSpPr>
        <p:grpSpPr>
          <a:xfrm>
            <a:off x="1937208" y="1344499"/>
            <a:ext cx="1368152" cy="1267222"/>
            <a:chOff x="0" y="563306"/>
            <a:chExt cx="1769726" cy="1769320"/>
          </a:xfrm>
          <a:solidFill>
            <a:schemeClr val="accent5">
              <a:lumMod val="60000"/>
              <a:lumOff val="40000"/>
            </a:schemeClr>
          </a:solidFill>
        </p:grpSpPr>
        <p:sp>
          <p:nvSpPr>
            <p:cNvPr id="21" name="Oval 15"/>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22" name="Oval 4"/>
            <p:cNvSpPr/>
            <p:nvPr/>
          </p:nvSpPr>
          <p:spPr>
            <a:xfrm>
              <a:off x="259170" y="822417"/>
              <a:ext cx="1251386" cy="1251098"/>
            </a:xfrm>
            <a:prstGeom prst="rect">
              <a:avLst/>
            </a:prstGeom>
            <a:ln w="6350">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1600" dirty="0">
                  <a:solidFill>
                    <a:prstClr val="white"/>
                  </a:solidFill>
                  <a:latin typeface="Calibri"/>
                </a:rPr>
                <a:t>Soru hazırlama</a:t>
              </a:r>
            </a:p>
          </p:txBody>
        </p:sp>
      </p:grpSp>
      <p:grpSp>
        <p:nvGrpSpPr>
          <p:cNvPr id="23" name="Grup 41"/>
          <p:cNvGrpSpPr/>
          <p:nvPr/>
        </p:nvGrpSpPr>
        <p:grpSpPr>
          <a:xfrm>
            <a:off x="1759969" y="3344573"/>
            <a:ext cx="1769726" cy="1769320"/>
            <a:chOff x="0" y="563306"/>
            <a:chExt cx="1769726" cy="1769320"/>
          </a:xfrm>
          <a:solidFill>
            <a:srgbClr val="00B0F0"/>
          </a:solidFill>
        </p:grpSpPr>
        <p:sp>
          <p:nvSpPr>
            <p:cNvPr id="24" name="Oval 42"/>
            <p:cNvSpPr/>
            <p:nvPr/>
          </p:nvSpPr>
          <p:spPr>
            <a:xfrm>
              <a:off x="0" y="563306"/>
              <a:ext cx="1769726" cy="1769320"/>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Oval 4"/>
            <p:cNvSpPr/>
            <p:nvPr/>
          </p:nvSpPr>
          <p:spPr>
            <a:xfrm>
              <a:off x="259170" y="822417"/>
              <a:ext cx="1251386" cy="125109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dirty="0">
                  <a:solidFill>
                    <a:prstClr val="white"/>
                  </a:solidFill>
                  <a:latin typeface="Calibri"/>
                </a:rPr>
                <a:t>İzleme sınavı</a:t>
              </a:r>
            </a:p>
          </p:txBody>
        </p:sp>
      </p:grpSp>
      <p:grpSp>
        <p:nvGrpSpPr>
          <p:cNvPr id="27" name="Grup 38"/>
          <p:cNvGrpSpPr/>
          <p:nvPr/>
        </p:nvGrpSpPr>
        <p:grpSpPr>
          <a:xfrm>
            <a:off x="3064183" y="4953134"/>
            <a:ext cx="1358655" cy="758565"/>
            <a:chOff x="4143522" y="-806439"/>
            <a:chExt cx="1648006" cy="975570"/>
          </a:xfrm>
          <a:solidFill>
            <a:srgbClr val="00B0F0"/>
          </a:solidFill>
        </p:grpSpPr>
        <p:sp>
          <p:nvSpPr>
            <p:cNvPr id="28" name="Oval 39"/>
            <p:cNvSpPr/>
            <p:nvPr/>
          </p:nvSpPr>
          <p:spPr>
            <a:xfrm>
              <a:off x="4143522" y="-806439"/>
              <a:ext cx="1648006" cy="975570"/>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Oval 4"/>
            <p:cNvSpPr/>
            <p:nvPr/>
          </p:nvSpPr>
          <p:spPr>
            <a:xfrm>
              <a:off x="4393224" y="-569238"/>
              <a:ext cx="1148602" cy="50116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dirty="0">
                  <a:solidFill>
                    <a:prstClr val="white"/>
                  </a:solidFill>
                  <a:latin typeface="Calibri"/>
                </a:rPr>
                <a:t>Anketler</a:t>
              </a:r>
            </a:p>
          </p:txBody>
        </p:sp>
      </p:grpSp>
      <p:grpSp>
        <p:nvGrpSpPr>
          <p:cNvPr id="30" name="Grup 100"/>
          <p:cNvGrpSpPr/>
          <p:nvPr/>
        </p:nvGrpSpPr>
        <p:grpSpPr>
          <a:xfrm>
            <a:off x="7576456" y="3900196"/>
            <a:ext cx="3338006" cy="2976465"/>
            <a:chOff x="5932914" y="3569766"/>
            <a:chExt cx="3096346" cy="2606838"/>
          </a:xfrm>
        </p:grpSpPr>
        <p:sp>
          <p:nvSpPr>
            <p:cNvPr id="31" name="Oval 94"/>
            <p:cNvSpPr/>
            <p:nvPr/>
          </p:nvSpPr>
          <p:spPr>
            <a:xfrm rot="16200000">
              <a:off x="6177668" y="3325012"/>
              <a:ext cx="2606838" cy="3096346"/>
            </a:xfrm>
            <a:prstGeom prst="ellipse">
              <a:avLst/>
            </a:prstGeom>
            <a:solidFill>
              <a:schemeClr val="accent1">
                <a:lumMod val="60000"/>
                <a:lumOff val="40000"/>
                <a:alpha val="40000"/>
              </a:schemeClr>
            </a:solidFill>
          </p:spPr>
          <p:style>
            <a:lnRef idx="0">
              <a:schemeClr val="accent1">
                <a:hueOff val="0"/>
                <a:satOff val="0"/>
                <a:lumOff val="0"/>
                <a:alphaOff val="0"/>
              </a:schemeClr>
            </a:lnRef>
            <a:fillRef idx="1">
              <a:schemeClr val="accent1">
                <a:tint val="50000"/>
                <a:alpha val="40000"/>
                <a:hueOff val="0"/>
                <a:satOff val="0"/>
                <a:lumOff val="0"/>
                <a:alphaOff val="0"/>
              </a:schemeClr>
            </a:fillRef>
            <a:effectRef idx="0">
              <a:schemeClr val="accent1">
                <a:tint val="50000"/>
                <a:alpha val="40000"/>
                <a:hueOff val="0"/>
                <a:satOff val="0"/>
                <a:lumOff val="0"/>
                <a:alphaOff val="0"/>
              </a:schemeClr>
            </a:effectRef>
            <a:fontRef idx="minor">
              <a:schemeClr val="lt1">
                <a:hueOff val="0"/>
                <a:satOff val="0"/>
                <a:lumOff val="0"/>
                <a:alphaOff val="0"/>
              </a:schemeClr>
            </a:fontRef>
          </p:style>
        </p:sp>
        <p:grpSp>
          <p:nvGrpSpPr>
            <p:cNvPr id="32" name="Grup 80"/>
            <p:cNvGrpSpPr/>
            <p:nvPr/>
          </p:nvGrpSpPr>
          <p:grpSpPr>
            <a:xfrm>
              <a:off x="6217046" y="3934188"/>
              <a:ext cx="2532890" cy="2057979"/>
              <a:chOff x="5783675" y="2812215"/>
              <a:chExt cx="2532890" cy="2057979"/>
            </a:xfrm>
          </p:grpSpPr>
          <p:grpSp>
            <p:nvGrpSpPr>
              <p:cNvPr id="33" name="Grup 54"/>
              <p:cNvGrpSpPr/>
              <p:nvPr/>
            </p:nvGrpSpPr>
            <p:grpSpPr>
              <a:xfrm>
                <a:off x="5783675" y="2812215"/>
                <a:ext cx="1740654" cy="1654127"/>
                <a:chOff x="0" y="563306"/>
                <a:chExt cx="1769726" cy="1769320"/>
              </a:xfrm>
            </p:grpSpPr>
            <p:sp>
              <p:nvSpPr>
                <p:cNvPr id="43" name="Oval 55"/>
                <p:cNvSpPr/>
                <p:nvPr/>
              </p:nvSpPr>
              <p:spPr>
                <a:xfrm>
                  <a:off x="0" y="563306"/>
                  <a:ext cx="1769726" cy="1769320"/>
                </a:xfrm>
                <a:prstGeom prst="ellipse">
                  <a:avLst/>
                </a:prstGeom>
              </p:spPr>
              <p:style>
                <a:lnRef idx="0">
                  <a:schemeClr val="accent6"/>
                </a:lnRef>
                <a:fillRef idx="3">
                  <a:schemeClr val="accent6"/>
                </a:fillRef>
                <a:effectRef idx="3">
                  <a:schemeClr val="accent6"/>
                </a:effectRef>
                <a:fontRef idx="minor">
                  <a:schemeClr val="lt1"/>
                </a:fontRef>
              </p:style>
            </p:sp>
            <p:sp>
              <p:nvSpPr>
                <p:cNvPr id="44" name="Oval 4"/>
                <p:cNvSpPr/>
                <p:nvPr/>
              </p:nvSpPr>
              <p:spPr>
                <a:xfrm>
                  <a:off x="259170" y="822417"/>
                  <a:ext cx="1251386" cy="12510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dirty="0">
                      <a:solidFill>
                        <a:prstClr val="white"/>
                      </a:solidFill>
                      <a:latin typeface="Calibri"/>
                    </a:rPr>
                    <a:t>Raporlama</a:t>
                  </a:r>
                </a:p>
              </p:txBody>
            </p:sp>
          </p:grpSp>
          <p:grpSp>
            <p:nvGrpSpPr>
              <p:cNvPr id="34" name="Grup 57"/>
              <p:cNvGrpSpPr/>
              <p:nvPr/>
            </p:nvGrpSpPr>
            <p:grpSpPr>
              <a:xfrm>
                <a:off x="7236445" y="3580902"/>
                <a:ext cx="1080120" cy="643198"/>
                <a:chOff x="-53872" y="563306"/>
                <a:chExt cx="1769726" cy="1769320"/>
              </a:xfrm>
            </p:grpSpPr>
            <p:sp>
              <p:nvSpPr>
                <p:cNvPr id="41" name="Oval 58"/>
                <p:cNvSpPr/>
                <p:nvPr/>
              </p:nvSpPr>
              <p:spPr>
                <a:xfrm>
                  <a:off x="-53872" y="563306"/>
                  <a:ext cx="1769726" cy="1769320"/>
                </a:xfrm>
                <a:prstGeom prst="ellipse">
                  <a:avLst/>
                </a:prstGeom>
              </p:spPr>
              <p:style>
                <a:lnRef idx="0">
                  <a:schemeClr val="accent6"/>
                </a:lnRef>
                <a:fillRef idx="3">
                  <a:schemeClr val="accent6"/>
                </a:fillRef>
                <a:effectRef idx="3">
                  <a:schemeClr val="accent6"/>
                </a:effectRef>
                <a:fontRef idx="minor">
                  <a:schemeClr val="lt1"/>
                </a:fontRef>
              </p:style>
            </p:sp>
            <p:sp>
              <p:nvSpPr>
                <p:cNvPr id="42" name="Oval 4"/>
                <p:cNvSpPr/>
                <p:nvPr/>
              </p:nvSpPr>
              <p:spPr>
                <a:xfrm>
                  <a:off x="259170" y="822417"/>
                  <a:ext cx="1251386" cy="12510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1600" dirty="0">
                      <a:solidFill>
                        <a:prstClr val="white"/>
                      </a:solidFill>
                      <a:latin typeface="Calibri"/>
                    </a:rPr>
                    <a:t>İL</a:t>
                  </a:r>
                </a:p>
              </p:txBody>
            </p:sp>
          </p:grpSp>
          <p:grpSp>
            <p:nvGrpSpPr>
              <p:cNvPr id="35" name="Grup 60"/>
              <p:cNvGrpSpPr/>
              <p:nvPr/>
            </p:nvGrpSpPr>
            <p:grpSpPr>
              <a:xfrm>
                <a:off x="7178334" y="2842075"/>
                <a:ext cx="1080120" cy="643198"/>
                <a:chOff x="0" y="563306"/>
                <a:chExt cx="1769726" cy="1769320"/>
              </a:xfrm>
            </p:grpSpPr>
            <p:sp>
              <p:nvSpPr>
                <p:cNvPr id="39" name="Oval 61"/>
                <p:cNvSpPr/>
                <p:nvPr/>
              </p:nvSpPr>
              <p:spPr>
                <a:xfrm>
                  <a:off x="0" y="563306"/>
                  <a:ext cx="1769726" cy="1769320"/>
                </a:xfrm>
                <a:prstGeom prst="ellipse">
                  <a:avLst/>
                </a:prstGeom>
              </p:spPr>
              <p:style>
                <a:lnRef idx="0">
                  <a:schemeClr val="accent6"/>
                </a:lnRef>
                <a:fillRef idx="3">
                  <a:schemeClr val="accent6"/>
                </a:fillRef>
                <a:effectRef idx="3">
                  <a:schemeClr val="accent6"/>
                </a:effectRef>
                <a:fontRef idx="minor">
                  <a:schemeClr val="lt1"/>
                </a:fontRef>
              </p:style>
            </p:sp>
            <p:sp>
              <p:nvSpPr>
                <p:cNvPr id="40" name="Oval 4"/>
                <p:cNvSpPr/>
                <p:nvPr/>
              </p:nvSpPr>
              <p:spPr>
                <a:xfrm>
                  <a:off x="259170" y="822417"/>
                  <a:ext cx="1251386" cy="12510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1600" dirty="0">
                      <a:solidFill>
                        <a:prstClr val="white"/>
                      </a:solidFill>
                      <a:latin typeface="Calibri"/>
                    </a:rPr>
                    <a:t>İLÇE</a:t>
                  </a:r>
                </a:p>
              </p:txBody>
            </p:sp>
          </p:grpSp>
          <p:grpSp>
            <p:nvGrpSpPr>
              <p:cNvPr id="36" name="Grup 63"/>
              <p:cNvGrpSpPr/>
              <p:nvPr/>
            </p:nvGrpSpPr>
            <p:grpSpPr>
              <a:xfrm>
                <a:off x="6680477" y="4226996"/>
                <a:ext cx="1080120" cy="643198"/>
                <a:chOff x="0" y="563306"/>
                <a:chExt cx="1769726" cy="1769320"/>
              </a:xfrm>
            </p:grpSpPr>
            <p:sp>
              <p:nvSpPr>
                <p:cNvPr id="37" name="Oval 64"/>
                <p:cNvSpPr/>
                <p:nvPr/>
              </p:nvSpPr>
              <p:spPr>
                <a:xfrm>
                  <a:off x="0" y="563306"/>
                  <a:ext cx="1769726" cy="1769320"/>
                </a:xfrm>
                <a:prstGeom prst="ellipse">
                  <a:avLst/>
                </a:prstGeom>
              </p:spPr>
              <p:style>
                <a:lnRef idx="0">
                  <a:schemeClr val="accent6"/>
                </a:lnRef>
                <a:fillRef idx="3">
                  <a:schemeClr val="accent6"/>
                </a:fillRef>
                <a:effectRef idx="3">
                  <a:schemeClr val="accent6"/>
                </a:effectRef>
                <a:fontRef idx="minor">
                  <a:schemeClr val="lt1"/>
                </a:fontRef>
              </p:style>
            </p:sp>
            <p:sp>
              <p:nvSpPr>
                <p:cNvPr id="38" name="Oval 4"/>
                <p:cNvSpPr/>
                <p:nvPr/>
              </p:nvSpPr>
              <p:spPr>
                <a:xfrm>
                  <a:off x="259170" y="822417"/>
                  <a:ext cx="1251386" cy="1251098"/>
                </a:xfrm>
                <a:prstGeom prst="rect">
                  <a:avLst/>
                </a:prstGeom>
                <a:ln>
                  <a:noFill/>
                </a:ln>
                <a:effectLst/>
              </p:spPr>
              <p:style>
                <a:lnRef idx="0">
                  <a:schemeClr val="accent6"/>
                </a:lnRef>
                <a:fillRef idx="3">
                  <a:schemeClr val="accent6"/>
                </a:fillRef>
                <a:effectRef idx="3">
                  <a:schemeClr val="accent6"/>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1600" dirty="0">
                      <a:solidFill>
                        <a:prstClr val="white"/>
                      </a:solidFill>
                      <a:latin typeface="Calibri"/>
                    </a:rPr>
                    <a:t>ÜLKE</a:t>
                  </a:r>
                </a:p>
              </p:txBody>
            </p:sp>
          </p:grpSp>
        </p:grpSp>
      </p:grpSp>
      <p:grpSp>
        <p:nvGrpSpPr>
          <p:cNvPr id="116" name="115 Grup"/>
          <p:cNvGrpSpPr/>
          <p:nvPr/>
        </p:nvGrpSpPr>
        <p:grpSpPr>
          <a:xfrm>
            <a:off x="7315204" y="0"/>
            <a:ext cx="3620273" cy="3114486"/>
            <a:chOff x="6210304" y="1123950"/>
            <a:chExt cx="3028946" cy="2533650"/>
          </a:xfrm>
        </p:grpSpPr>
        <p:sp>
          <p:nvSpPr>
            <p:cNvPr id="7" name="Oval 76"/>
            <p:cNvSpPr/>
            <p:nvPr/>
          </p:nvSpPr>
          <p:spPr>
            <a:xfrm rot="16200000">
              <a:off x="6457952" y="876302"/>
              <a:ext cx="2533650" cy="3028946"/>
            </a:xfrm>
            <a:prstGeom prst="ellipse">
              <a:avLst/>
            </a:prstGeom>
            <a:solidFill>
              <a:schemeClr val="accent1">
                <a:lumMod val="60000"/>
                <a:lumOff val="40000"/>
                <a:alpha val="40000"/>
              </a:schemeClr>
            </a:solidFill>
          </p:spPr>
          <p:style>
            <a:lnRef idx="0">
              <a:schemeClr val="accent1">
                <a:hueOff val="0"/>
                <a:satOff val="0"/>
                <a:lumOff val="0"/>
                <a:alphaOff val="0"/>
              </a:schemeClr>
            </a:lnRef>
            <a:fillRef idx="1">
              <a:schemeClr val="accent1">
                <a:tint val="50000"/>
                <a:alpha val="40000"/>
                <a:hueOff val="0"/>
                <a:satOff val="0"/>
                <a:lumOff val="0"/>
                <a:alphaOff val="0"/>
              </a:schemeClr>
            </a:fillRef>
            <a:effectRef idx="0">
              <a:schemeClr val="accent1">
                <a:tint val="50000"/>
                <a:alpha val="40000"/>
                <a:hueOff val="0"/>
                <a:satOff val="0"/>
                <a:lumOff val="0"/>
                <a:alphaOff val="0"/>
              </a:schemeClr>
            </a:effectRef>
            <a:fontRef idx="minor">
              <a:schemeClr val="lt1">
                <a:hueOff val="0"/>
                <a:satOff val="0"/>
                <a:lumOff val="0"/>
                <a:alphaOff val="0"/>
              </a:schemeClr>
            </a:fontRef>
          </p:style>
        </p:sp>
        <p:grpSp>
          <p:nvGrpSpPr>
            <p:cNvPr id="45" name="Grup 82"/>
            <p:cNvGrpSpPr/>
            <p:nvPr/>
          </p:nvGrpSpPr>
          <p:grpSpPr>
            <a:xfrm>
              <a:off x="6419850" y="1360015"/>
              <a:ext cx="2543775" cy="2183285"/>
              <a:chOff x="5783674" y="167089"/>
              <a:chExt cx="2784593" cy="2095131"/>
            </a:xfrm>
          </p:grpSpPr>
          <p:grpSp>
            <p:nvGrpSpPr>
              <p:cNvPr id="46" name="Grup 17"/>
              <p:cNvGrpSpPr/>
              <p:nvPr/>
            </p:nvGrpSpPr>
            <p:grpSpPr>
              <a:xfrm>
                <a:off x="5783674" y="438159"/>
                <a:ext cx="1460927" cy="1350565"/>
                <a:chOff x="0" y="563306"/>
                <a:chExt cx="1769726" cy="1769320"/>
              </a:xfrm>
            </p:grpSpPr>
            <p:sp>
              <p:nvSpPr>
                <p:cNvPr id="56" name="Oval 18"/>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57" name="Oval 4"/>
                <p:cNvSpPr/>
                <p:nvPr/>
              </p:nvSpPr>
              <p:spPr>
                <a:xfrm>
                  <a:off x="259170" y="822417"/>
                  <a:ext cx="1251386" cy="12510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dirty="0">
                      <a:solidFill>
                        <a:prstClr val="white"/>
                      </a:solidFill>
                      <a:latin typeface="Calibri"/>
                    </a:rPr>
                    <a:t>Geri Bildirim</a:t>
                  </a:r>
                </a:p>
              </p:txBody>
            </p:sp>
          </p:grpSp>
          <p:grpSp>
            <p:nvGrpSpPr>
              <p:cNvPr id="47" name="Grup 66"/>
              <p:cNvGrpSpPr/>
              <p:nvPr/>
            </p:nvGrpSpPr>
            <p:grpSpPr>
              <a:xfrm>
                <a:off x="7054387" y="879853"/>
                <a:ext cx="1513880" cy="643198"/>
                <a:chOff x="-517054" y="821826"/>
                <a:chExt cx="1769726" cy="1769320"/>
              </a:xfrm>
            </p:grpSpPr>
            <p:sp>
              <p:nvSpPr>
                <p:cNvPr id="54" name="Oval 67"/>
                <p:cNvSpPr/>
                <p:nvPr/>
              </p:nvSpPr>
              <p:spPr>
                <a:xfrm>
                  <a:off x="-517054" y="82182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55" name="Oval 4"/>
                <p:cNvSpPr/>
                <p:nvPr/>
              </p:nvSpPr>
              <p:spPr>
                <a:xfrm>
                  <a:off x="-257884" y="1080936"/>
                  <a:ext cx="1251386" cy="1251099"/>
                </a:xfrm>
                <a:prstGeom prst="rect">
                  <a:avLst/>
                </a:prstGeom>
                <a:ln>
                  <a:noFill/>
                </a:ln>
              </p:spPr>
              <p:style>
                <a:lnRef idx="1">
                  <a:schemeClr val="accent5"/>
                </a:lnRef>
                <a:fillRef idx="3">
                  <a:schemeClr val="accent5"/>
                </a:fillRef>
                <a:effectRef idx="2">
                  <a:schemeClr val="accent5"/>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1600" dirty="0">
                      <a:solidFill>
                        <a:prstClr val="white"/>
                      </a:solidFill>
                      <a:latin typeface="Calibri"/>
                    </a:rPr>
                    <a:t>Öğretmen</a:t>
                  </a:r>
                </a:p>
              </p:txBody>
            </p:sp>
          </p:grpSp>
          <p:grpSp>
            <p:nvGrpSpPr>
              <p:cNvPr id="48" name="Grup 69"/>
              <p:cNvGrpSpPr/>
              <p:nvPr/>
            </p:nvGrpSpPr>
            <p:grpSpPr>
              <a:xfrm>
                <a:off x="6838657" y="167089"/>
                <a:ext cx="1473099" cy="643198"/>
                <a:chOff x="0" y="563306"/>
                <a:chExt cx="1769726" cy="1769320"/>
              </a:xfrm>
            </p:grpSpPr>
            <p:sp>
              <p:nvSpPr>
                <p:cNvPr id="52" name="Oval 70"/>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53" name="Oval 4"/>
                <p:cNvSpPr/>
                <p:nvPr/>
              </p:nvSpPr>
              <p:spPr>
                <a:xfrm>
                  <a:off x="259170" y="822417"/>
                  <a:ext cx="1251386" cy="12510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1600" dirty="0">
                      <a:solidFill>
                        <a:prstClr val="white"/>
                      </a:solidFill>
                      <a:latin typeface="Calibri"/>
                    </a:rPr>
                    <a:t>Öğrenci</a:t>
                  </a:r>
                </a:p>
              </p:txBody>
            </p:sp>
          </p:grpSp>
          <p:grpSp>
            <p:nvGrpSpPr>
              <p:cNvPr id="49" name="Grup 72"/>
              <p:cNvGrpSpPr/>
              <p:nvPr/>
            </p:nvGrpSpPr>
            <p:grpSpPr>
              <a:xfrm>
                <a:off x="6523609" y="1619022"/>
                <a:ext cx="1491615" cy="643198"/>
                <a:chOff x="0" y="563306"/>
                <a:chExt cx="1769726" cy="1769320"/>
              </a:xfrm>
            </p:grpSpPr>
            <p:sp>
              <p:nvSpPr>
                <p:cNvPr id="50" name="Oval 73"/>
                <p:cNvSpPr/>
                <p:nvPr/>
              </p:nvSpPr>
              <p:spPr>
                <a:xfrm>
                  <a:off x="0" y="563306"/>
                  <a:ext cx="1769726" cy="1769320"/>
                </a:xfrm>
                <a:prstGeom prst="ellipse">
                  <a:avLst/>
                </a:prstGeom>
              </p:spPr>
              <p:style>
                <a:lnRef idx="1">
                  <a:schemeClr val="accent5"/>
                </a:lnRef>
                <a:fillRef idx="3">
                  <a:schemeClr val="accent5"/>
                </a:fillRef>
                <a:effectRef idx="2">
                  <a:schemeClr val="accent5"/>
                </a:effectRef>
                <a:fontRef idx="minor">
                  <a:schemeClr val="lt1"/>
                </a:fontRef>
              </p:style>
            </p:sp>
            <p:sp>
              <p:nvSpPr>
                <p:cNvPr id="51" name="Oval 4"/>
                <p:cNvSpPr/>
                <p:nvPr/>
              </p:nvSpPr>
              <p:spPr>
                <a:xfrm>
                  <a:off x="259170" y="822417"/>
                  <a:ext cx="1251386" cy="12510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tr-TR" sz="1600" dirty="0">
                      <a:solidFill>
                        <a:prstClr val="white"/>
                      </a:solidFill>
                      <a:latin typeface="Calibri"/>
                    </a:rPr>
                    <a:t>Okul</a:t>
                  </a:r>
                </a:p>
              </p:txBody>
            </p:sp>
          </p:grpSp>
        </p:grpSp>
      </p:grpSp>
      <p:sp>
        <p:nvSpPr>
          <p:cNvPr id="58" name="Aşağı Ok 79"/>
          <p:cNvSpPr/>
          <p:nvPr/>
        </p:nvSpPr>
        <p:spPr>
          <a:xfrm rot="13625599">
            <a:off x="7036211" y="2098722"/>
            <a:ext cx="502504" cy="524802"/>
          </a:xfrm>
          <a:prstGeom prst="downArrow">
            <a:avLst/>
          </a:prstGeom>
          <a:solidFill>
            <a:schemeClr val="accent1">
              <a:lumMod val="75000"/>
            </a:schemeClr>
          </a:solidFill>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59" name="Aşağı Ok 81"/>
          <p:cNvSpPr/>
          <p:nvPr/>
        </p:nvSpPr>
        <p:spPr>
          <a:xfrm rot="18354496">
            <a:off x="7247364" y="4278312"/>
            <a:ext cx="544173" cy="500186"/>
          </a:xfrm>
          <a:prstGeom prst="downArrow">
            <a:avLst/>
          </a:prstGeom>
          <a:solidFill>
            <a:schemeClr val="accent1">
              <a:lumMod val="75000"/>
            </a:schemeClr>
          </a:solidFill>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80" name="Aşağı Ok 116"/>
          <p:cNvSpPr/>
          <p:nvPr/>
        </p:nvSpPr>
        <p:spPr>
          <a:xfrm>
            <a:off x="2359678" y="2671858"/>
            <a:ext cx="496802" cy="665650"/>
          </a:xfrm>
          <a:prstGeom prst="downArrow">
            <a:avLst/>
          </a:prstGeom>
          <a:solidFill>
            <a:schemeClr val="accent1">
              <a:lumMod val="75000"/>
            </a:schemeClr>
          </a:solidFill>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grpSp>
        <p:nvGrpSpPr>
          <p:cNvPr id="114" name="113 Grup"/>
          <p:cNvGrpSpPr/>
          <p:nvPr/>
        </p:nvGrpSpPr>
        <p:grpSpPr>
          <a:xfrm>
            <a:off x="8312264" y="3104723"/>
            <a:ext cx="1971026" cy="1078029"/>
            <a:chOff x="6390181" y="3477943"/>
            <a:chExt cx="1971026" cy="1078029"/>
          </a:xfrm>
        </p:grpSpPr>
        <p:cxnSp>
          <p:nvCxnSpPr>
            <p:cNvPr id="71" name="Düz Ok Bağlayıcısı 102"/>
            <p:cNvCxnSpPr/>
            <p:nvPr/>
          </p:nvCxnSpPr>
          <p:spPr>
            <a:xfrm flipH="1" flipV="1">
              <a:off x="7310519" y="3477943"/>
              <a:ext cx="1" cy="288033"/>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grpSp>
          <p:nvGrpSpPr>
            <p:cNvPr id="112" name="111 Grup"/>
            <p:cNvGrpSpPr/>
            <p:nvPr/>
          </p:nvGrpSpPr>
          <p:grpSpPr>
            <a:xfrm>
              <a:off x="6390181" y="3822263"/>
              <a:ext cx="1971026" cy="733709"/>
              <a:chOff x="6542581" y="3174563"/>
              <a:chExt cx="1971026" cy="733709"/>
            </a:xfrm>
          </p:grpSpPr>
          <p:sp>
            <p:nvSpPr>
              <p:cNvPr id="70" name="Metin kutusu 101"/>
              <p:cNvSpPr txBox="1"/>
              <p:nvPr/>
            </p:nvSpPr>
            <p:spPr>
              <a:xfrm>
                <a:off x="7029716" y="3174563"/>
                <a:ext cx="983763"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tr-TR" b="1" dirty="0">
                    <a:solidFill>
                      <a:prstClr val="black"/>
                    </a:solidFill>
                    <a:latin typeface="Calibri"/>
                  </a:rPr>
                  <a:t>ANALİZ</a:t>
                </a:r>
              </a:p>
            </p:txBody>
          </p:sp>
          <p:cxnSp>
            <p:nvCxnSpPr>
              <p:cNvPr id="72" name="Düz Ok Bağlayıcısı 103"/>
              <p:cNvCxnSpPr/>
              <p:nvPr/>
            </p:nvCxnSpPr>
            <p:spPr>
              <a:xfrm>
                <a:off x="7487718" y="3627648"/>
                <a:ext cx="13300" cy="280624"/>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81" name="Düz Ok Bağlayıcısı 117"/>
              <p:cNvCxnSpPr/>
              <p:nvPr/>
            </p:nvCxnSpPr>
            <p:spPr>
              <a:xfrm flipH="1">
                <a:off x="6542581" y="3384497"/>
                <a:ext cx="380740"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04" name="Düz Ok Bağlayıcısı 120"/>
              <p:cNvCxnSpPr/>
              <p:nvPr/>
            </p:nvCxnSpPr>
            <p:spPr>
              <a:xfrm>
                <a:off x="8080085" y="3358153"/>
                <a:ext cx="433522" cy="1076"/>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grpSp>
      </p:grpSp>
      <p:sp>
        <p:nvSpPr>
          <p:cNvPr id="117" name="116 Oval"/>
          <p:cNvSpPr/>
          <p:nvPr/>
        </p:nvSpPr>
        <p:spPr>
          <a:xfrm>
            <a:off x="4807580" y="2412359"/>
            <a:ext cx="2571750" cy="234315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18" name="Dikdörtgen 9"/>
          <p:cNvSpPr/>
          <p:nvPr/>
        </p:nvSpPr>
        <p:spPr>
          <a:xfrm>
            <a:off x="5247657" y="3197948"/>
            <a:ext cx="1837400" cy="736713"/>
          </a:xfrm>
          <a:prstGeom prst="rect">
            <a:avLst/>
          </a:prstGeom>
        </p:spPr>
        <p:txBody>
          <a:bodyPr wrap="square">
            <a:spAutoFit/>
          </a:bodyPr>
          <a:lstStyle/>
          <a:p>
            <a:r>
              <a:rPr lang="tr-TR" sz="2000" b="1" dirty="0">
                <a:solidFill>
                  <a:schemeClr val="bg1"/>
                </a:solidFill>
                <a:latin typeface="-apple-system"/>
              </a:rPr>
              <a:t>“Öğrenci Başarı İzleme Araştırması” </a:t>
            </a:r>
          </a:p>
        </p:txBody>
      </p:sp>
      <p:sp>
        <p:nvSpPr>
          <p:cNvPr id="120" name="Aşağı Ok 116"/>
          <p:cNvSpPr/>
          <p:nvPr/>
        </p:nvSpPr>
        <p:spPr>
          <a:xfrm rot="16200000">
            <a:off x="3778436" y="3557215"/>
            <a:ext cx="496802" cy="876135"/>
          </a:xfrm>
          <a:prstGeom prst="downArrow">
            <a:avLst/>
          </a:prstGeom>
          <a:solidFill>
            <a:schemeClr val="accent1">
              <a:lumMod val="75000"/>
            </a:schemeClr>
          </a:solidFill>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122" name="Aşağı Ok 116"/>
          <p:cNvSpPr/>
          <p:nvPr/>
        </p:nvSpPr>
        <p:spPr>
          <a:xfrm rot="13385981">
            <a:off x="4398028" y="4405407"/>
            <a:ext cx="496802" cy="665650"/>
          </a:xfrm>
          <a:prstGeom prst="downArrow">
            <a:avLst/>
          </a:prstGeom>
          <a:solidFill>
            <a:schemeClr val="accent1">
              <a:lumMod val="75000"/>
            </a:schemeClr>
          </a:solidFill>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pic>
        <p:nvPicPr>
          <p:cNvPr id="123" name="Resim 6"/>
          <p:cNvPicPr>
            <a:picLocks noChangeAspect="1"/>
          </p:cNvPicPr>
          <p:nvPr/>
        </p:nvPicPr>
        <p:blipFill>
          <a:blip r:embed="rId4"/>
          <a:stretch>
            <a:fillRect/>
          </a:stretch>
        </p:blipFill>
        <p:spPr>
          <a:xfrm>
            <a:off x="6183084" y="0"/>
            <a:ext cx="1194320" cy="1138335"/>
          </a:xfrm>
          <a:prstGeom prst="rect">
            <a:avLst/>
          </a:prstGeom>
        </p:spPr>
      </p:pic>
    </p:spTree>
    <p:extLst>
      <p:ext uri="{BB962C8B-B14F-4D97-AF65-F5344CB8AC3E}">
        <p14:creationId xmlns:p14="http://schemas.microsoft.com/office/powerpoint/2010/main" val="3587116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5 Grup"/>
          <p:cNvGrpSpPr/>
          <p:nvPr/>
        </p:nvGrpSpPr>
        <p:grpSpPr>
          <a:xfrm>
            <a:off x="179772" y="139742"/>
            <a:ext cx="11990030" cy="1475850"/>
            <a:chOff x="179772" y="139742"/>
            <a:chExt cx="11990030" cy="1475850"/>
          </a:xfrm>
          <a:effectLst>
            <a:outerShdw blurRad="1270000" dist="965200" dir="5400000" sx="168000" sy="168000" algn="t" rotWithShape="0">
              <a:srgbClr val="00B0F0">
                <a:alpha val="34000"/>
              </a:srgbClr>
            </a:outerShdw>
          </a:effectLst>
        </p:grpSpPr>
        <p:pic>
          <p:nvPicPr>
            <p:cNvPr id="9" name="Resim 8"/>
            <p:cNvPicPr>
              <a:picLocks noChangeAspect="1"/>
            </p:cNvPicPr>
            <p:nvPr/>
          </p:nvPicPr>
          <p:blipFill>
            <a:blip r:embed="rId2"/>
            <a:stretch>
              <a:fillRect/>
            </a:stretch>
          </p:blipFill>
          <p:spPr>
            <a:xfrm>
              <a:off x="179772" y="149394"/>
              <a:ext cx="8684310" cy="1175553"/>
            </a:xfrm>
            <a:prstGeom prst="rect">
              <a:avLst/>
            </a:prstGeom>
          </p:spPr>
        </p:pic>
        <p:pic>
          <p:nvPicPr>
            <p:cNvPr id="8" name="Resim 7"/>
            <p:cNvPicPr>
              <a:picLocks noChangeAspect="1"/>
            </p:cNvPicPr>
            <p:nvPr/>
          </p:nvPicPr>
          <p:blipFill>
            <a:blip r:embed="rId3"/>
            <a:stretch>
              <a:fillRect/>
            </a:stretch>
          </p:blipFill>
          <p:spPr>
            <a:xfrm>
              <a:off x="10693952" y="139742"/>
              <a:ext cx="1475850" cy="1475850"/>
            </a:xfrm>
            <a:prstGeom prst="rect">
              <a:avLst/>
            </a:prstGeom>
          </p:spPr>
        </p:pic>
        <p:pic>
          <p:nvPicPr>
            <p:cNvPr id="5" name="Resim 4"/>
            <p:cNvPicPr>
              <a:picLocks noChangeAspect="1"/>
            </p:cNvPicPr>
            <p:nvPr/>
          </p:nvPicPr>
          <p:blipFill>
            <a:blip r:embed="rId4"/>
            <a:stretch>
              <a:fillRect/>
            </a:stretch>
          </p:blipFill>
          <p:spPr>
            <a:xfrm>
              <a:off x="6725606" y="149290"/>
              <a:ext cx="3967267" cy="1156996"/>
            </a:xfrm>
            <a:prstGeom prst="rect">
              <a:avLst/>
            </a:prstGeom>
          </p:spPr>
        </p:pic>
      </p:grpSp>
      <p:sp>
        <p:nvSpPr>
          <p:cNvPr id="2" name="Dikdörtgen 1"/>
          <p:cNvSpPr/>
          <p:nvPr/>
        </p:nvSpPr>
        <p:spPr>
          <a:xfrm>
            <a:off x="442946" y="2673913"/>
            <a:ext cx="11495564" cy="3108543"/>
          </a:xfrm>
          <a:prstGeom prst="rect">
            <a:avLst/>
          </a:prstGeom>
        </p:spPr>
        <p:txBody>
          <a:bodyPr wrap="square">
            <a:spAutoFit/>
          </a:bodyPr>
          <a:lstStyle/>
          <a:p>
            <a:r>
              <a:rPr lang="tr-TR" sz="2800" dirty="0">
                <a:solidFill>
                  <a:schemeClr val="accent1">
                    <a:lumMod val="75000"/>
                  </a:schemeClr>
                </a:solidFill>
              </a:rPr>
              <a:t>Her çocuk olabileceğinin en iyisi olma yolunda seçeneklere sahip olmalı, buna sahip olduğunu eğitim hayatının her anında hissetmeli ve seçtiği yolda ilerleyebilmek, potansiyelinin tamamını ortaya çıkarabilmek için yeterli fırsata kavuşmalıdır. İyi bir ölçme değerlendirme sisteminin sorumluluğu, bu yolculukta çocuğun yapabilirliklerini anlamlandırarak bunu artırmakla sorumlu tüm paydaşlara, doğru ve anlamlı kararlar alabilmeleri için destek olmaktır. S.33</a:t>
            </a:r>
          </a:p>
        </p:txBody>
      </p:sp>
    </p:spTree>
    <p:extLst>
      <p:ext uri="{BB962C8B-B14F-4D97-AF65-F5344CB8AC3E}">
        <p14:creationId xmlns:p14="http://schemas.microsoft.com/office/powerpoint/2010/main" val="29055288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79772" y="149394"/>
            <a:ext cx="11896725" cy="1419225"/>
          </a:xfrm>
          <a:prstGeom prst="rect">
            <a:avLst/>
          </a:prstGeom>
        </p:spPr>
      </p:pic>
      <p:pic>
        <p:nvPicPr>
          <p:cNvPr id="7" name="Resim 6"/>
          <p:cNvPicPr>
            <a:picLocks noChangeAspect="1"/>
          </p:cNvPicPr>
          <p:nvPr/>
        </p:nvPicPr>
        <p:blipFill>
          <a:blip r:embed="rId3"/>
          <a:stretch>
            <a:fillRect/>
          </a:stretch>
        </p:blipFill>
        <p:spPr>
          <a:xfrm>
            <a:off x="9695793" y="149395"/>
            <a:ext cx="2444204" cy="2339805"/>
          </a:xfrm>
          <a:prstGeom prst="rect">
            <a:avLst/>
          </a:prstGeom>
        </p:spPr>
      </p:pic>
      <p:grpSp>
        <p:nvGrpSpPr>
          <p:cNvPr id="2" name="Grup 9"/>
          <p:cNvGrpSpPr/>
          <p:nvPr/>
        </p:nvGrpSpPr>
        <p:grpSpPr>
          <a:xfrm>
            <a:off x="179772" y="1555373"/>
            <a:ext cx="9516021" cy="933827"/>
            <a:chOff x="1158875" y="3270646"/>
            <a:chExt cx="9620250" cy="1038225"/>
          </a:xfrm>
        </p:grpSpPr>
        <p:pic>
          <p:nvPicPr>
            <p:cNvPr id="11" name="Resim 10"/>
            <p:cNvPicPr>
              <a:picLocks noChangeAspect="1"/>
            </p:cNvPicPr>
            <p:nvPr/>
          </p:nvPicPr>
          <p:blipFill>
            <a:blip r:embed="rId4"/>
            <a:stretch>
              <a:fillRect/>
            </a:stretch>
          </p:blipFill>
          <p:spPr>
            <a:xfrm>
              <a:off x="1158875" y="3270646"/>
              <a:ext cx="9620250" cy="1038225"/>
            </a:xfrm>
            <a:prstGeom prst="rect">
              <a:avLst/>
            </a:prstGeom>
          </p:spPr>
        </p:pic>
        <p:sp>
          <p:nvSpPr>
            <p:cNvPr id="12" name="Dikdörtgen 11"/>
            <p:cNvSpPr/>
            <p:nvPr/>
          </p:nvSpPr>
          <p:spPr>
            <a:xfrm>
              <a:off x="2336800" y="3495425"/>
              <a:ext cx="7543800"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prstClr val="white"/>
                  </a:solidFill>
                  <a:effectLst/>
                  <a:uLnTx/>
                  <a:uFillTx/>
                  <a:latin typeface="-apple-system"/>
                  <a:ea typeface="+mn-ea"/>
                  <a:cs typeface="+mn-cs"/>
                </a:rPr>
                <a:t>“Öğrenci Başarı İzleme Araştırması” </a:t>
              </a:r>
            </a:p>
          </p:txBody>
        </p:sp>
      </p:grpSp>
      <p:sp>
        <p:nvSpPr>
          <p:cNvPr id="9" name="8 Dikdörtgen"/>
          <p:cNvSpPr/>
          <p:nvPr/>
        </p:nvSpPr>
        <p:spPr>
          <a:xfrm>
            <a:off x="0" y="3095244"/>
            <a:ext cx="11905861" cy="1200329"/>
          </a:xfrm>
          <a:prstGeom prst="rect">
            <a:avLst/>
          </a:prstGeom>
        </p:spPr>
        <p:txBody>
          <a:bodyPr wrap="square">
            <a:spAutoFit/>
          </a:bodyPr>
          <a:lstStyle/>
          <a:p>
            <a:pPr algn="ctr"/>
            <a:r>
              <a:rPr lang="tr-TR" sz="2400" b="1" dirty="0">
                <a:solidFill>
                  <a:srgbClr val="0070C0"/>
                </a:solidFill>
              </a:rPr>
              <a:t>ÖLÇME, DEĞERLENDİRME VE SINAV HİZMETLERİ GENEL MÜDÜRLÜĞÜ </a:t>
            </a:r>
          </a:p>
          <a:p>
            <a:pPr algn="ctr"/>
            <a:endParaRPr lang="tr-TR" sz="2400" b="1" dirty="0">
              <a:solidFill>
                <a:srgbClr val="0070C0"/>
              </a:solidFill>
            </a:endParaRPr>
          </a:p>
          <a:p>
            <a:pPr algn="ctr"/>
            <a:r>
              <a:rPr lang="tr-TR" sz="2400" b="1" dirty="0">
                <a:solidFill>
                  <a:srgbClr val="0070C0"/>
                </a:solidFill>
              </a:rPr>
              <a:t>VERİ ANALİZİ  İZLEME VE DEĞERLENDİRME DAİRE BAŞKANLIĞI</a:t>
            </a:r>
          </a:p>
        </p:txBody>
      </p:sp>
      <p:sp>
        <p:nvSpPr>
          <p:cNvPr id="10" name="9 Dikdörtgen"/>
          <p:cNvSpPr/>
          <p:nvPr/>
        </p:nvSpPr>
        <p:spPr>
          <a:xfrm>
            <a:off x="0" y="4662787"/>
            <a:ext cx="11905861" cy="1323439"/>
          </a:xfrm>
          <a:prstGeom prst="rect">
            <a:avLst/>
          </a:prstGeom>
        </p:spPr>
        <p:txBody>
          <a:bodyPr wrap="square">
            <a:spAutoFit/>
          </a:bodyPr>
          <a:lstStyle/>
          <a:p>
            <a:pPr algn="ctr"/>
            <a:r>
              <a:rPr lang="tr-TR" sz="8000" b="1" dirty="0">
                <a:solidFill>
                  <a:srgbClr val="00B0F0"/>
                </a:solidFill>
              </a:rPr>
              <a:t>TEŞEKKÜRLER</a:t>
            </a:r>
          </a:p>
        </p:txBody>
      </p:sp>
    </p:spTree>
    <p:extLst>
      <p:ext uri="{BB962C8B-B14F-4D97-AF65-F5344CB8AC3E}">
        <p14:creationId xmlns:p14="http://schemas.microsoft.com/office/powerpoint/2010/main" val="2871580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8301" y="2655252"/>
            <a:ext cx="11495564" cy="2246769"/>
          </a:xfrm>
          <a:prstGeom prst="rect">
            <a:avLst/>
          </a:prstGeom>
        </p:spPr>
        <p:txBody>
          <a:bodyPr wrap="square">
            <a:spAutoFit/>
          </a:bodyPr>
          <a:lstStyle/>
          <a:p>
            <a:r>
              <a:rPr lang="tr-TR" sz="2800" dirty="0">
                <a:solidFill>
                  <a:schemeClr val="accent1">
                    <a:lumMod val="75000"/>
                  </a:schemeClr>
                </a:solidFill>
              </a:rPr>
              <a:t>Neyin, nasıl ve hangi amaçla ölçüldüğüne ilişkin verilecek her türlü cevabın merkezinde, çocuğun tüm yönleriyle gelişimi ve mutluluğu yer alır. Öğrenci gelişim verileri üzerinden eğitim sisteminin, eğitim politikalarının, okulun, öğretmen ve okul yöneticisinin değerlendirmesinin yapılabileceği bir ölçme ve değerlendirme çerçevesi oluşturulacaktır. S.33</a:t>
            </a:r>
          </a:p>
        </p:txBody>
      </p:sp>
      <p:grpSp>
        <p:nvGrpSpPr>
          <p:cNvPr id="6" name="5 Grup"/>
          <p:cNvGrpSpPr/>
          <p:nvPr/>
        </p:nvGrpSpPr>
        <p:grpSpPr>
          <a:xfrm>
            <a:off x="179772" y="139742"/>
            <a:ext cx="11990030" cy="1475850"/>
            <a:chOff x="179772" y="139742"/>
            <a:chExt cx="11990030" cy="1475850"/>
          </a:xfrm>
          <a:effectLst>
            <a:outerShdw blurRad="1270000" dist="965200" dir="5400000" sx="168000" sy="168000" algn="t" rotWithShape="0">
              <a:srgbClr val="00B0F0">
                <a:alpha val="34000"/>
              </a:srgbClr>
            </a:outerShdw>
          </a:effectLst>
        </p:grpSpPr>
        <p:pic>
          <p:nvPicPr>
            <p:cNvPr id="7" name="Resim 8"/>
            <p:cNvPicPr>
              <a:picLocks noChangeAspect="1"/>
            </p:cNvPicPr>
            <p:nvPr/>
          </p:nvPicPr>
          <p:blipFill>
            <a:blip r:embed="rId2"/>
            <a:stretch>
              <a:fillRect/>
            </a:stretch>
          </p:blipFill>
          <p:spPr>
            <a:xfrm>
              <a:off x="179772" y="149394"/>
              <a:ext cx="8684310" cy="1175553"/>
            </a:xfrm>
            <a:prstGeom prst="rect">
              <a:avLst/>
            </a:prstGeom>
          </p:spPr>
        </p:pic>
        <p:pic>
          <p:nvPicPr>
            <p:cNvPr id="10" name="Resim 7"/>
            <p:cNvPicPr>
              <a:picLocks noChangeAspect="1"/>
            </p:cNvPicPr>
            <p:nvPr/>
          </p:nvPicPr>
          <p:blipFill>
            <a:blip r:embed="rId3"/>
            <a:stretch>
              <a:fillRect/>
            </a:stretch>
          </p:blipFill>
          <p:spPr>
            <a:xfrm>
              <a:off x="10693952" y="139742"/>
              <a:ext cx="1475850" cy="1475850"/>
            </a:xfrm>
            <a:prstGeom prst="rect">
              <a:avLst/>
            </a:prstGeom>
          </p:spPr>
        </p:pic>
        <p:pic>
          <p:nvPicPr>
            <p:cNvPr id="11" name="Resim 4"/>
            <p:cNvPicPr>
              <a:picLocks noChangeAspect="1"/>
            </p:cNvPicPr>
            <p:nvPr/>
          </p:nvPicPr>
          <p:blipFill>
            <a:blip r:embed="rId4"/>
            <a:stretch>
              <a:fillRect/>
            </a:stretch>
          </p:blipFill>
          <p:spPr>
            <a:xfrm>
              <a:off x="6725606" y="149290"/>
              <a:ext cx="3967267" cy="1156996"/>
            </a:xfrm>
            <a:prstGeom prst="rect">
              <a:avLst/>
            </a:prstGeom>
          </p:spPr>
        </p:pic>
      </p:grpSp>
    </p:spTree>
    <p:extLst>
      <p:ext uri="{BB962C8B-B14F-4D97-AF65-F5344CB8AC3E}">
        <p14:creationId xmlns:p14="http://schemas.microsoft.com/office/powerpoint/2010/main" val="3514316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86962" y="2524623"/>
            <a:ext cx="11495564" cy="3108543"/>
          </a:xfrm>
          <a:prstGeom prst="rect">
            <a:avLst/>
          </a:prstGeom>
        </p:spPr>
        <p:txBody>
          <a:bodyPr wrap="square">
            <a:spAutoFit/>
          </a:bodyPr>
          <a:lstStyle/>
          <a:p>
            <a:r>
              <a:rPr lang="tr-TR" sz="2800" dirty="0">
                <a:solidFill>
                  <a:schemeClr val="accent1">
                    <a:lumMod val="75000"/>
                  </a:schemeClr>
                </a:solidFill>
              </a:rPr>
              <a:t>yapılacak uygulamalar sonucunda yeterlilik seviyeleri dağılımlarının eğitim sistemi, okul, sınıf ve öğrenci bağlamında belirlenmesi mümkün olacaktır. Bununla beraber, bu sistem, dönemsel performans hedeflerinin ve okul gelişim planlarının tanımlanmasını ve takibini kolaylaştıracaktır. Bu bilgileri işleyecek olan öğrenme analitiği hizmetleri ise okul iklimi, sınıf içi etkinlikler ve öğrenciyle ilgili diğer değişkenlerle yeterlilik seviyelerini ilişkilendiren modeller ortaya koyacaktır. S.33</a:t>
            </a:r>
          </a:p>
        </p:txBody>
      </p:sp>
      <p:grpSp>
        <p:nvGrpSpPr>
          <p:cNvPr id="6" name="5 Grup"/>
          <p:cNvGrpSpPr/>
          <p:nvPr/>
        </p:nvGrpSpPr>
        <p:grpSpPr>
          <a:xfrm>
            <a:off x="179772" y="139742"/>
            <a:ext cx="11990030" cy="1475850"/>
            <a:chOff x="179772" y="139742"/>
            <a:chExt cx="11990030" cy="1475850"/>
          </a:xfrm>
          <a:effectLst>
            <a:outerShdw blurRad="1270000" dist="965200" dir="5400000" sx="168000" sy="168000" algn="t" rotWithShape="0">
              <a:srgbClr val="00B0F0">
                <a:alpha val="34000"/>
              </a:srgbClr>
            </a:outerShdw>
          </a:effectLst>
        </p:grpSpPr>
        <p:pic>
          <p:nvPicPr>
            <p:cNvPr id="7" name="Resim 8"/>
            <p:cNvPicPr>
              <a:picLocks noChangeAspect="1"/>
            </p:cNvPicPr>
            <p:nvPr/>
          </p:nvPicPr>
          <p:blipFill>
            <a:blip r:embed="rId2"/>
            <a:stretch>
              <a:fillRect/>
            </a:stretch>
          </p:blipFill>
          <p:spPr>
            <a:xfrm>
              <a:off x="179772" y="149394"/>
              <a:ext cx="8684310" cy="1175553"/>
            </a:xfrm>
            <a:prstGeom prst="rect">
              <a:avLst/>
            </a:prstGeom>
          </p:spPr>
        </p:pic>
        <p:pic>
          <p:nvPicPr>
            <p:cNvPr id="10" name="Resim 7"/>
            <p:cNvPicPr>
              <a:picLocks noChangeAspect="1"/>
            </p:cNvPicPr>
            <p:nvPr/>
          </p:nvPicPr>
          <p:blipFill>
            <a:blip r:embed="rId3"/>
            <a:stretch>
              <a:fillRect/>
            </a:stretch>
          </p:blipFill>
          <p:spPr>
            <a:xfrm>
              <a:off x="10693952" y="139742"/>
              <a:ext cx="1475850" cy="1475850"/>
            </a:xfrm>
            <a:prstGeom prst="rect">
              <a:avLst/>
            </a:prstGeom>
          </p:spPr>
        </p:pic>
        <p:pic>
          <p:nvPicPr>
            <p:cNvPr id="11" name="Resim 4"/>
            <p:cNvPicPr>
              <a:picLocks noChangeAspect="1"/>
            </p:cNvPicPr>
            <p:nvPr/>
          </p:nvPicPr>
          <p:blipFill>
            <a:blip r:embed="rId4"/>
            <a:stretch>
              <a:fillRect/>
            </a:stretch>
          </p:blipFill>
          <p:spPr>
            <a:xfrm>
              <a:off x="6725606" y="149290"/>
              <a:ext cx="3967267" cy="1156996"/>
            </a:xfrm>
            <a:prstGeom prst="rect">
              <a:avLst/>
            </a:prstGeom>
          </p:spPr>
        </p:pic>
      </p:grpSp>
    </p:spTree>
    <p:extLst>
      <p:ext uri="{BB962C8B-B14F-4D97-AF65-F5344CB8AC3E}">
        <p14:creationId xmlns:p14="http://schemas.microsoft.com/office/powerpoint/2010/main" val="4180088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96436" y="2972493"/>
            <a:ext cx="11495564" cy="1384995"/>
          </a:xfrm>
          <a:prstGeom prst="rect">
            <a:avLst/>
          </a:prstGeom>
        </p:spPr>
        <p:txBody>
          <a:bodyPr wrap="square">
            <a:spAutoFit/>
          </a:bodyPr>
          <a:lstStyle/>
          <a:p>
            <a:r>
              <a:rPr lang="tr-TR" sz="2800" dirty="0">
                <a:solidFill>
                  <a:schemeClr val="accent1">
                    <a:lumMod val="75000"/>
                  </a:schemeClr>
                </a:solidFill>
              </a:rPr>
              <a:t>her bir öğrenci için kişiselleştirilmiş deneyimler sunarak çocukların kendi öğrenme süreçlerini kontrol edebilmelerini ve öğrenme sorumluluğu alabilmelerini sağlayacaktır. S.33</a:t>
            </a:r>
          </a:p>
        </p:txBody>
      </p:sp>
      <p:grpSp>
        <p:nvGrpSpPr>
          <p:cNvPr id="6" name="5 Grup"/>
          <p:cNvGrpSpPr/>
          <p:nvPr/>
        </p:nvGrpSpPr>
        <p:grpSpPr>
          <a:xfrm>
            <a:off x="179772" y="139742"/>
            <a:ext cx="11990030" cy="1475850"/>
            <a:chOff x="179772" y="139742"/>
            <a:chExt cx="11990030" cy="1475850"/>
          </a:xfrm>
          <a:effectLst>
            <a:outerShdw blurRad="1270000" dist="965200" dir="5400000" sx="168000" sy="168000" algn="t" rotWithShape="0">
              <a:srgbClr val="00B0F0">
                <a:alpha val="34000"/>
              </a:srgbClr>
            </a:outerShdw>
          </a:effectLst>
        </p:grpSpPr>
        <p:pic>
          <p:nvPicPr>
            <p:cNvPr id="7" name="Resim 8"/>
            <p:cNvPicPr>
              <a:picLocks noChangeAspect="1"/>
            </p:cNvPicPr>
            <p:nvPr/>
          </p:nvPicPr>
          <p:blipFill>
            <a:blip r:embed="rId2"/>
            <a:stretch>
              <a:fillRect/>
            </a:stretch>
          </p:blipFill>
          <p:spPr>
            <a:xfrm>
              <a:off x="179772" y="149394"/>
              <a:ext cx="8684310" cy="1175553"/>
            </a:xfrm>
            <a:prstGeom prst="rect">
              <a:avLst/>
            </a:prstGeom>
          </p:spPr>
        </p:pic>
        <p:pic>
          <p:nvPicPr>
            <p:cNvPr id="10" name="Resim 7"/>
            <p:cNvPicPr>
              <a:picLocks noChangeAspect="1"/>
            </p:cNvPicPr>
            <p:nvPr/>
          </p:nvPicPr>
          <p:blipFill>
            <a:blip r:embed="rId3"/>
            <a:stretch>
              <a:fillRect/>
            </a:stretch>
          </p:blipFill>
          <p:spPr>
            <a:xfrm>
              <a:off x="10693952" y="139742"/>
              <a:ext cx="1475850" cy="1475850"/>
            </a:xfrm>
            <a:prstGeom prst="rect">
              <a:avLst/>
            </a:prstGeom>
          </p:spPr>
        </p:pic>
        <p:pic>
          <p:nvPicPr>
            <p:cNvPr id="11" name="Resim 4"/>
            <p:cNvPicPr>
              <a:picLocks noChangeAspect="1"/>
            </p:cNvPicPr>
            <p:nvPr/>
          </p:nvPicPr>
          <p:blipFill>
            <a:blip r:embed="rId4"/>
            <a:stretch>
              <a:fillRect/>
            </a:stretch>
          </p:blipFill>
          <p:spPr>
            <a:xfrm>
              <a:off x="6725606" y="149290"/>
              <a:ext cx="3967267" cy="1156996"/>
            </a:xfrm>
            <a:prstGeom prst="rect">
              <a:avLst/>
            </a:prstGeom>
          </p:spPr>
        </p:pic>
      </p:grpSp>
    </p:spTree>
    <p:extLst>
      <p:ext uri="{BB962C8B-B14F-4D97-AF65-F5344CB8AC3E}">
        <p14:creationId xmlns:p14="http://schemas.microsoft.com/office/powerpoint/2010/main" val="2148919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1607" y="2692574"/>
            <a:ext cx="11495564" cy="2246769"/>
          </a:xfrm>
          <a:prstGeom prst="rect">
            <a:avLst/>
          </a:prstGeom>
        </p:spPr>
        <p:txBody>
          <a:bodyPr wrap="square">
            <a:spAutoFit/>
          </a:bodyPr>
          <a:lstStyle/>
          <a:p>
            <a:r>
              <a:rPr lang="tr-TR" sz="2800" dirty="0">
                <a:solidFill>
                  <a:schemeClr val="accent1">
                    <a:lumMod val="75000"/>
                  </a:schemeClr>
                </a:solidFill>
              </a:rPr>
              <a:t>eğitim sistemimizdeki tüm sınavlar amacı, içeriği, soru tiplerine bağlı yapısı ve sağlayacağı yarar bağlamında yeniden düzenlenecektir. Akıl yürütme, eleştirel düşünme, yorumlama, tahmin etme ve benzeri zihinsel becerilerin sınanması öne çıkacaktır. Bilgi depolamak, formül ezberlemek gibi işlemlere ihtiyacın kalmadığı bir yaklaşım sergilenecektir. S.34</a:t>
            </a:r>
          </a:p>
        </p:txBody>
      </p:sp>
      <p:grpSp>
        <p:nvGrpSpPr>
          <p:cNvPr id="6" name="5 Grup"/>
          <p:cNvGrpSpPr/>
          <p:nvPr/>
        </p:nvGrpSpPr>
        <p:grpSpPr>
          <a:xfrm>
            <a:off x="179772" y="139742"/>
            <a:ext cx="11990030" cy="1475850"/>
            <a:chOff x="179772" y="139742"/>
            <a:chExt cx="11990030" cy="1475850"/>
          </a:xfrm>
          <a:effectLst>
            <a:outerShdw blurRad="1270000" dist="965200" dir="5400000" sx="168000" sy="168000" algn="t" rotWithShape="0">
              <a:srgbClr val="00B0F0">
                <a:alpha val="34000"/>
              </a:srgbClr>
            </a:outerShdw>
          </a:effectLst>
        </p:grpSpPr>
        <p:pic>
          <p:nvPicPr>
            <p:cNvPr id="7" name="Resim 8"/>
            <p:cNvPicPr>
              <a:picLocks noChangeAspect="1"/>
            </p:cNvPicPr>
            <p:nvPr/>
          </p:nvPicPr>
          <p:blipFill>
            <a:blip r:embed="rId2"/>
            <a:stretch>
              <a:fillRect/>
            </a:stretch>
          </p:blipFill>
          <p:spPr>
            <a:xfrm>
              <a:off x="179772" y="149394"/>
              <a:ext cx="8684310" cy="1175553"/>
            </a:xfrm>
            <a:prstGeom prst="rect">
              <a:avLst/>
            </a:prstGeom>
          </p:spPr>
        </p:pic>
        <p:pic>
          <p:nvPicPr>
            <p:cNvPr id="10" name="Resim 7"/>
            <p:cNvPicPr>
              <a:picLocks noChangeAspect="1"/>
            </p:cNvPicPr>
            <p:nvPr/>
          </p:nvPicPr>
          <p:blipFill>
            <a:blip r:embed="rId3"/>
            <a:stretch>
              <a:fillRect/>
            </a:stretch>
          </p:blipFill>
          <p:spPr>
            <a:xfrm>
              <a:off x="10693952" y="139742"/>
              <a:ext cx="1475850" cy="1475850"/>
            </a:xfrm>
            <a:prstGeom prst="rect">
              <a:avLst/>
            </a:prstGeom>
          </p:spPr>
        </p:pic>
        <p:pic>
          <p:nvPicPr>
            <p:cNvPr id="11" name="Resim 4"/>
            <p:cNvPicPr>
              <a:picLocks noChangeAspect="1"/>
            </p:cNvPicPr>
            <p:nvPr/>
          </p:nvPicPr>
          <p:blipFill>
            <a:blip r:embed="rId4"/>
            <a:stretch>
              <a:fillRect/>
            </a:stretch>
          </p:blipFill>
          <p:spPr>
            <a:xfrm>
              <a:off x="6725606" y="149290"/>
              <a:ext cx="3967267" cy="1156996"/>
            </a:xfrm>
            <a:prstGeom prst="rect">
              <a:avLst/>
            </a:prstGeom>
          </p:spPr>
        </p:pic>
      </p:grpSp>
    </p:spTree>
    <p:extLst>
      <p:ext uri="{BB962C8B-B14F-4D97-AF65-F5344CB8AC3E}">
        <p14:creationId xmlns:p14="http://schemas.microsoft.com/office/powerpoint/2010/main" val="3460533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8301" y="3420362"/>
            <a:ext cx="11495564" cy="1384995"/>
          </a:xfrm>
          <a:prstGeom prst="rect">
            <a:avLst/>
          </a:prstGeom>
        </p:spPr>
        <p:txBody>
          <a:bodyPr wrap="square">
            <a:spAutoFit/>
          </a:bodyPr>
          <a:lstStyle/>
          <a:p>
            <a:r>
              <a:rPr lang="tr-TR" sz="2800" dirty="0">
                <a:solidFill>
                  <a:schemeClr val="accent1">
                    <a:lumMod val="75000"/>
                  </a:schemeClr>
                </a:solidFill>
              </a:rPr>
              <a:t>Orta vadede temel amacımız başta merkezî sınavlara olan ihtiyacın azaltılması ve çocuklarımızın ihtiyaç duyduklarında öğrenme amaçlı destek hizmetlerine erişimini kolaylaştırmaktır. S.34</a:t>
            </a:r>
          </a:p>
        </p:txBody>
      </p:sp>
      <p:grpSp>
        <p:nvGrpSpPr>
          <p:cNvPr id="6" name="5 Grup"/>
          <p:cNvGrpSpPr/>
          <p:nvPr/>
        </p:nvGrpSpPr>
        <p:grpSpPr>
          <a:xfrm>
            <a:off x="179772" y="139742"/>
            <a:ext cx="11990030" cy="1475850"/>
            <a:chOff x="179772" y="139742"/>
            <a:chExt cx="11990030" cy="1475850"/>
          </a:xfrm>
          <a:effectLst>
            <a:outerShdw blurRad="1270000" dist="965200" dir="5400000" sx="168000" sy="168000" algn="t" rotWithShape="0">
              <a:srgbClr val="00B0F0">
                <a:alpha val="34000"/>
              </a:srgbClr>
            </a:outerShdw>
          </a:effectLst>
        </p:grpSpPr>
        <p:pic>
          <p:nvPicPr>
            <p:cNvPr id="7" name="Resim 8"/>
            <p:cNvPicPr>
              <a:picLocks noChangeAspect="1"/>
            </p:cNvPicPr>
            <p:nvPr/>
          </p:nvPicPr>
          <p:blipFill>
            <a:blip r:embed="rId2"/>
            <a:stretch>
              <a:fillRect/>
            </a:stretch>
          </p:blipFill>
          <p:spPr>
            <a:xfrm>
              <a:off x="179772" y="149394"/>
              <a:ext cx="8684310" cy="1175553"/>
            </a:xfrm>
            <a:prstGeom prst="rect">
              <a:avLst/>
            </a:prstGeom>
          </p:spPr>
        </p:pic>
        <p:pic>
          <p:nvPicPr>
            <p:cNvPr id="10" name="Resim 7"/>
            <p:cNvPicPr>
              <a:picLocks noChangeAspect="1"/>
            </p:cNvPicPr>
            <p:nvPr/>
          </p:nvPicPr>
          <p:blipFill>
            <a:blip r:embed="rId3"/>
            <a:stretch>
              <a:fillRect/>
            </a:stretch>
          </p:blipFill>
          <p:spPr>
            <a:xfrm>
              <a:off x="10693952" y="139742"/>
              <a:ext cx="1475850" cy="1475850"/>
            </a:xfrm>
            <a:prstGeom prst="rect">
              <a:avLst/>
            </a:prstGeom>
          </p:spPr>
        </p:pic>
        <p:pic>
          <p:nvPicPr>
            <p:cNvPr id="11" name="Resim 4"/>
            <p:cNvPicPr>
              <a:picLocks noChangeAspect="1"/>
            </p:cNvPicPr>
            <p:nvPr/>
          </p:nvPicPr>
          <p:blipFill>
            <a:blip r:embed="rId4"/>
            <a:stretch>
              <a:fillRect/>
            </a:stretch>
          </p:blipFill>
          <p:spPr>
            <a:xfrm>
              <a:off x="6725606" y="149290"/>
              <a:ext cx="3967267" cy="1156996"/>
            </a:xfrm>
            <a:prstGeom prst="rect">
              <a:avLst/>
            </a:prstGeom>
          </p:spPr>
        </p:pic>
      </p:grpSp>
    </p:spTree>
    <p:extLst>
      <p:ext uri="{BB962C8B-B14F-4D97-AF65-F5344CB8AC3E}">
        <p14:creationId xmlns:p14="http://schemas.microsoft.com/office/powerpoint/2010/main" val="3832612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924</TotalTime>
  <Words>1534</Words>
  <Application>Microsoft Office PowerPoint</Application>
  <PresentationFormat>Geniş ekran</PresentationFormat>
  <Paragraphs>225</Paragraphs>
  <Slides>40</Slides>
  <Notes>5</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40</vt:i4>
      </vt:variant>
    </vt:vector>
  </HeadingPairs>
  <TitlesOfParts>
    <vt:vector size="45" baseType="lpstr">
      <vt:lpstr>-apple-system</vt: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kemal2</dc:creator>
  <cp:lastModifiedBy>Ismail KARADANA</cp:lastModifiedBy>
  <cp:revision>68</cp:revision>
  <dcterms:created xsi:type="dcterms:W3CDTF">2019-01-15T21:03:29Z</dcterms:created>
  <dcterms:modified xsi:type="dcterms:W3CDTF">2019-01-25T07:33:23Z</dcterms:modified>
</cp:coreProperties>
</file>